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5"/>
  </p:notesMasterIdLst>
  <p:handoutMasterIdLst>
    <p:handoutMasterId r:id="rId46"/>
  </p:handoutMasterIdLst>
  <p:sldIdLst>
    <p:sldId id="314" r:id="rId2"/>
    <p:sldId id="353" r:id="rId3"/>
    <p:sldId id="316" r:id="rId4"/>
    <p:sldId id="342" r:id="rId5"/>
    <p:sldId id="343" r:id="rId6"/>
    <p:sldId id="344" r:id="rId7"/>
    <p:sldId id="345" r:id="rId8"/>
    <p:sldId id="346" r:id="rId9"/>
    <p:sldId id="366" r:id="rId10"/>
    <p:sldId id="367" r:id="rId11"/>
    <p:sldId id="354" r:id="rId12"/>
    <p:sldId id="355" r:id="rId13"/>
    <p:sldId id="370" r:id="rId14"/>
    <p:sldId id="386" r:id="rId15"/>
    <p:sldId id="371" r:id="rId16"/>
    <p:sldId id="372" r:id="rId17"/>
    <p:sldId id="373" r:id="rId18"/>
    <p:sldId id="374" r:id="rId19"/>
    <p:sldId id="375" r:id="rId20"/>
    <p:sldId id="356" r:id="rId21"/>
    <p:sldId id="357" r:id="rId22"/>
    <p:sldId id="358" r:id="rId23"/>
    <p:sldId id="359" r:id="rId24"/>
    <p:sldId id="365" r:id="rId25"/>
    <p:sldId id="369" r:id="rId26"/>
    <p:sldId id="364" r:id="rId27"/>
    <p:sldId id="368" r:id="rId28"/>
    <p:sldId id="376" r:id="rId29"/>
    <p:sldId id="384" r:id="rId30"/>
    <p:sldId id="377" r:id="rId31"/>
    <p:sldId id="381" r:id="rId32"/>
    <p:sldId id="382" r:id="rId33"/>
    <p:sldId id="383" r:id="rId34"/>
    <p:sldId id="378" r:id="rId35"/>
    <p:sldId id="379" r:id="rId36"/>
    <p:sldId id="380" r:id="rId37"/>
    <p:sldId id="360" r:id="rId38"/>
    <p:sldId id="362" r:id="rId39"/>
    <p:sldId id="361" r:id="rId40"/>
    <p:sldId id="385" r:id="rId41"/>
    <p:sldId id="347" r:id="rId42"/>
    <p:sldId id="363" r:id="rId43"/>
    <p:sldId id="348" r:id="rId44"/>
  </p:sldIdLst>
  <p:sldSz cx="9144000" cy="6858000" type="screen4x3"/>
  <p:notesSz cx="6662738" cy="98663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22"/>
    </p:cViewPr>
  </p:sorterViewPr>
  <p:notesViewPr>
    <p:cSldViewPr>
      <p:cViewPr varScale="1">
        <p:scale>
          <a:sx n="52" d="100"/>
          <a:sy n="52" d="100"/>
        </p:scale>
        <p:origin x="-1968" y="-108"/>
      </p:cViewPr>
      <p:guideLst>
        <p:guide orient="horz" pos="3107"/>
        <p:guide pos="209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9525"/>
            <a:ext cx="2887663" cy="460375"/>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defTabSz="908050" eaLnBrk="0" hangingPunct="0">
              <a:defRPr sz="1000" i="1"/>
            </a:lvl1pPr>
          </a:lstStyle>
          <a:p>
            <a:pPr>
              <a:defRPr/>
            </a:pPr>
            <a:endParaRPr lang="en-GB"/>
          </a:p>
        </p:txBody>
      </p:sp>
      <p:sp>
        <p:nvSpPr>
          <p:cNvPr id="3075" name="Rectangle 3"/>
          <p:cNvSpPr>
            <a:spLocks noGrp="1" noChangeArrowheads="1"/>
          </p:cNvSpPr>
          <p:nvPr>
            <p:ph type="dt" sz="quarter" idx="1"/>
          </p:nvPr>
        </p:nvSpPr>
        <p:spPr bwMode="auto">
          <a:xfrm>
            <a:off x="3775075" y="9525"/>
            <a:ext cx="2887663" cy="460375"/>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algn="r" defTabSz="908050" eaLnBrk="0" hangingPunct="0">
              <a:defRPr sz="1000" i="1"/>
            </a:lvl1pPr>
          </a:lstStyle>
          <a:p>
            <a:pPr>
              <a:defRPr/>
            </a:pPr>
            <a:endParaRPr lang="en-GB"/>
          </a:p>
        </p:txBody>
      </p:sp>
      <p:sp>
        <p:nvSpPr>
          <p:cNvPr id="3076" name="Rectangle 4"/>
          <p:cNvSpPr>
            <a:spLocks noGrp="1" noChangeArrowheads="1"/>
          </p:cNvSpPr>
          <p:nvPr>
            <p:ph type="ftr" sz="quarter" idx="2"/>
          </p:nvPr>
        </p:nvSpPr>
        <p:spPr bwMode="auto">
          <a:xfrm>
            <a:off x="-1588" y="9394825"/>
            <a:ext cx="2887663" cy="460375"/>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defTabSz="908050" eaLnBrk="0" hangingPunct="0">
              <a:defRPr sz="1000" i="1"/>
            </a:lvl1pPr>
          </a:lstStyle>
          <a:p>
            <a:pPr>
              <a:defRPr/>
            </a:pPr>
            <a:endParaRPr lang="en-GB"/>
          </a:p>
        </p:txBody>
      </p:sp>
      <p:sp>
        <p:nvSpPr>
          <p:cNvPr id="3077" name="Rectangle 5"/>
          <p:cNvSpPr>
            <a:spLocks noGrp="1" noChangeArrowheads="1"/>
          </p:cNvSpPr>
          <p:nvPr>
            <p:ph type="sldNum" sz="quarter" idx="3"/>
          </p:nvPr>
        </p:nvSpPr>
        <p:spPr bwMode="auto">
          <a:xfrm>
            <a:off x="6110288" y="9394825"/>
            <a:ext cx="552450" cy="460375"/>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algn="ctr" defTabSz="908050" eaLnBrk="0" hangingPunct="0">
              <a:defRPr sz="1000" i="1"/>
            </a:lvl1pPr>
          </a:lstStyle>
          <a:p>
            <a:pPr>
              <a:defRPr/>
            </a:pPr>
            <a:fld id="{F0EFC9E9-85D3-48AB-BF13-454C6CB30FCC}" type="slidenum">
              <a:rPr lang="en-GB"/>
              <a:pPr>
                <a:defRPr/>
              </a:pPr>
              <a:t>‹#›</a:t>
            </a:fld>
            <a:endParaRPr lang="en-GB"/>
          </a:p>
        </p:txBody>
      </p:sp>
      <p:sp>
        <p:nvSpPr>
          <p:cNvPr id="3078" name="Text Box 6"/>
          <p:cNvSpPr txBox="1">
            <a:spLocks noChangeArrowheads="1"/>
          </p:cNvSpPr>
          <p:nvPr/>
        </p:nvSpPr>
        <p:spPr bwMode="auto">
          <a:xfrm>
            <a:off x="0" y="9494838"/>
            <a:ext cx="5629094" cy="368621"/>
          </a:xfrm>
          <a:prstGeom prst="rect">
            <a:avLst/>
          </a:prstGeom>
          <a:noFill/>
          <a:ln w="12700">
            <a:noFill/>
            <a:miter lim="800000"/>
            <a:headEnd type="none" w="sm" len="sm"/>
            <a:tailEnd type="none" w="sm" len="sm"/>
          </a:ln>
          <a:effectLst/>
        </p:spPr>
        <p:txBody>
          <a:bodyPr wrap="none" lIns="90736" tIns="45368" rIns="90736" bIns="45368">
            <a:spAutoFit/>
          </a:bodyPr>
          <a:lstStyle/>
          <a:p>
            <a:pPr defTabSz="908050">
              <a:defRPr/>
            </a:pPr>
            <a:r>
              <a:rPr lang="en-GB" sz="1800" dirty="0" smtClean="0"/>
              <a:t>How To Achieve World(-Ready) Domination In </a:t>
            </a:r>
            <a:r>
              <a:rPr lang="en-GB" sz="1800" dirty="0" err="1" smtClean="0"/>
              <a:t>Silverlight</a:t>
            </a:r>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9525"/>
            <a:ext cx="2887663" cy="460375"/>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defTabSz="908050" eaLnBrk="0" hangingPunct="0">
              <a:defRPr sz="1000" i="1"/>
            </a:lvl1pPr>
          </a:lstStyle>
          <a:p>
            <a:pPr>
              <a:defRPr/>
            </a:pPr>
            <a:endParaRPr lang="en-GB"/>
          </a:p>
        </p:txBody>
      </p:sp>
      <p:sp>
        <p:nvSpPr>
          <p:cNvPr id="2051" name="Rectangle 3"/>
          <p:cNvSpPr>
            <a:spLocks noGrp="1" noChangeArrowheads="1"/>
          </p:cNvSpPr>
          <p:nvPr>
            <p:ph type="dt" idx="1"/>
          </p:nvPr>
        </p:nvSpPr>
        <p:spPr bwMode="auto">
          <a:xfrm>
            <a:off x="3775075" y="9525"/>
            <a:ext cx="2887663" cy="460375"/>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algn="r" defTabSz="908050" eaLnBrk="0" hangingPunct="0">
              <a:defRPr sz="1000" i="1"/>
            </a:lvl1pPr>
          </a:lstStyle>
          <a:p>
            <a:pPr>
              <a:defRPr/>
            </a:pPr>
            <a:endParaRPr lang="en-GB"/>
          </a:p>
        </p:txBody>
      </p:sp>
      <p:sp>
        <p:nvSpPr>
          <p:cNvPr id="2052" name="Rectangle 4"/>
          <p:cNvSpPr>
            <a:spLocks noGrp="1" noChangeArrowheads="1"/>
          </p:cNvSpPr>
          <p:nvPr>
            <p:ph type="ftr" sz="quarter" idx="4"/>
          </p:nvPr>
        </p:nvSpPr>
        <p:spPr bwMode="auto">
          <a:xfrm>
            <a:off x="-1588" y="9394825"/>
            <a:ext cx="2887663" cy="460375"/>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defTabSz="908050" eaLnBrk="0" hangingPunct="0">
              <a:defRPr sz="1000" i="1"/>
            </a:lvl1pPr>
          </a:lstStyle>
          <a:p>
            <a:pPr>
              <a:defRPr/>
            </a:pPr>
            <a:endParaRPr lang="en-GB"/>
          </a:p>
        </p:txBody>
      </p:sp>
      <p:sp>
        <p:nvSpPr>
          <p:cNvPr id="2053" name="Rectangle 5"/>
          <p:cNvSpPr>
            <a:spLocks noGrp="1" noChangeArrowheads="1"/>
          </p:cNvSpPr>
          <p:nvPr>
            <p:ph type="sldNum" sz="quarter" idx="5"/>
          </p:nvPr>
        </p:nvSpPr>
        <p:spPr bwMode="auto">
          <a:xfrm>
            <a:off x="3775075" y="9394825"/>
            <a:ext cx="2887663" cy="460375"/>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algn="r" defTabSz="908050" eaLnBrk="0" hangingPunct="0">
              <a:defRPr sz="1000" i="1"/>
            </a:lvl1pPr>
          </a:lstStyle>
          <a:p>
            <a:pPr>
              <a:defRPr/>
            </a:pPr>
            <a:fld id="{C73931BB-2BC3-4F2B-ABC2-3B16851526FF}" type="slidenum">
              <a:rPr lang="en-GB"/>
              <a:pPr>
                <a:defRPr/>
              </a:pPr>
              <a:t>‹#›</a:t>
            </a:fld>
            <a:endParaRPr lang="en-GB"/>
          </a:p>
        </p:txBody>
      </p:sp>
      <p:sp>
        <p:nvSpPr>
          <p:cNvPr id="22534" name="Rectangle 6"/>
          <p:cNvSpPr>
            <a:spLocks noGrp="1" noRot="1" noChangeAspect="1" noChangeArrowheads="1" noTextEdit="1"/>
          </p:cNvSpPr>
          <p:nvPr>
            <p:ph type="sldImg" idx="2"/>
          </p:nvPr>
        </p:nvSpPr>
        <p:spPr bwMode="auto">
          <a:xfrm>
            <a:off x="1027113" y="858838"/>
            <a:ext cx="4608512" cy="34559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87413" y="4684713"/>
            <a:ext cx="4886325" cy="4441825"/>
          </a:xfrm>
          <a:prstGeom prst="rect">
            <a:avLst/>
          </a:prstGeom>
          <a:noFill/>
          <a:ln w="9525">
            <a:noFill/>
            <a:miter lim="800000"/>
            <a:headEnd/>
            <a:tailEnd/>
          </a:ln>
          <a:effectLst/>
        </p:spPr>
        <p:txBody>
          <a:bodyPr vert="horz" wrap="square" lIns="85065" tIns="42532" rIns="85065" bIns="42532"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6" name="Rectangle 8"/>
          <p:cNvSpPr>
            <a:spLocks noChangeArrowheads="1"/>
          </p:cNvSpPr>
          <p:nvPr/>
        </p:nvSpPr>
        <p:spPr bwMode="auto">
          <a:xfrm>
            <a:off x="76200" y="9490075"/>
            <a:ext cx="4647854" cy="307704"/>
          </a:xfrm>
          <a:prstGeom prst="rect">
            <a:avLst/>
          </a:prstGeom>
          <a:noFill/>
          <a:ln w="9525">
            <a:noFill/>
            <a:miter lim="800000"/>
            <a:headEnd/>
            <a:tailEnd/>
          </a:ln>
          <a:effectLst/>
        </p:spPr>
        <p:txBody>
          <a:bodyPr wrap="none" lIns="91366" tIns="45684" rIns="91366" bIns="45684">
            <a:spAutoFit/>
          </a:bodyPr>
          <a:lstStyle/>
          <a:p>
            <a:pPr defTabSz="908050" eaLnBrk="0" hangingPunct="0">
              <a:defRPr/>
            </a:pPr>
            <a:r>
              <a:rPr lang="en-GB" sz="1400" dirty="0" smtClean="0">
                <a:latin typeface="Arial" charset="0"/>
              </a:rPr>
              <a:t>How To Achieve</a:t>
            </a:r>
            <a:r>
              <a:rPr lang="en-GB" sz="1400" baseline="0" dirty="0" smtClean="0">
                <a:latin typeface="Arial" charset="0"/>
              </a:rPr>
              <a:t> World(-Ready) Domination In </a:t>
            </a:r>
            <a:r>
              <a:rPr lang="en-GB" sz="1400" baseline="0" dirty="0" err="1" smtClean="0">
                <a:latin typeface="Arial" charset="0"/>
              </a:rPr>
              <a:t>Silverlight</a:t>
            </a:r>
            <a:endParaRPr lang="en-GB" sz="1400" dirty="0">
              <a:latin typeface="Arial" charset="0"/>
            </a:endParaRPr>
          </a:p>
        </p:txBody>
      </p:sp>
      <p:sp>
        <p:nvSpPr>
          <p:cNvPr id="2057" name="Rectangle 9"/>
          <p:cNvSpPr>
            <a:spLocks noChangeArrowheads="1"/>
          </p:cNvSpPr>
          <p:nvPr/>
        </p:nvSpPr>
        <p:spPr bwMode="auto">
          <a:xfrm>
            <a:off x="6211888" y="9490075"/>
            <a:ext cx="400050" cy="304800"/>
          </a:xfrm>
          <a:prstGeom prst="rect">
            <a:avLst/>
          </a:prstGeom>
          <a:noFill/>
          <a:ln w="9525">
            <a:noFill/>
            <a:miter lim="800000"/>
            <a:headEnd/>
            <a:tailEnd/>
          </a:ln>
          <a:effectLst/>
        </p:spPr>
        <p:txBody>
          <a:bodyPr wrap="none" lIns="91366" tIns="45684" rIns="91366" bIns="45684">
            <a:spAutoFit/>
          </a:bodyPr>
          <a:lstStyle/>
          <a:p>
            <a:pPr algn="ctr" defTabSz="908050" eaLnBrk="0" hangingPunct="0">
              <a:defRPr/>
            </a:pPr>
            <a:fld id="{9548D436-711F-4ADF-8A17-01928E3E327E}" type="slidenum">
              <a:rPr lang="en-GB" sz="1400" b="1">
                <a:latin typeface="Arial" charset="0"/>
              </a:rPr>
              <a:pPr algn="ctr" defTabSz="908050" eaLnBrk="0" hangingPunct="0">
                <a:defRPr/>
              </a:pPr>
              <a:t>‹#›</a:t>
            </a:fld>
            <a:endParaRPr lang="en-GB" sz="1400" b="1">
              <a:latin typeface="Arial" charset="0"/>
            </a:endParaRPr>
          </a:p>
        </p:txBody>
      </p:sp>
    </p:spTree>
  </p:cSld>
  <p:clrMap bg1="lt1" tx1="dk1" bg2="lt2" tx2="dk2" accent1="accent1" accent2="accent2" accent3="accent3" accent4="accent4" accent5="accent5" accent6="accent6" hlink="hlink" folHlink="folHlink"/>
  <p:notesStyle>
    <a:lvl1pPr algn="l" defTabSz="857250"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28625" algn="l" defTabSz="857250"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857250" algn="l" defTabSz="857250"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285875" algn="l" defTabSz="857250"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714500" algn="l" defTabSz="857250"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p:spPr>
        <p:txBody>
          <a:bodyPr/>
          <a:lstStyle/>
          <a:p>
            <a:fld id="{0E0A64A0-2A1B-4F89-BADE-BFF22C482965}" type="slidenum">
              <a:rPr lang="en-GB" smtClean="0"/>
              <a:pPr/>
              <a:t>1</a:t>
            </a:fld>
            <a:endParaRPr lang="en-GB" smtClean="0"/>
          </a:p>
        </p:txBody>
      </p:sp>
      <p:sp>
        <p:nvSpPr>
          <p:cNvPr id="23555" name="Rectangle 2"/>
          <p:cNvSpPr>
            <a:spLocks noGrp="1" noRot="1" noChangeAspect="1" noChangeArrowheads="1" noTextEdit="1"/>
          </p:cNvSpPr>
          <p:nvPr>
            <p:ph type="sldImg"/>
          </p:nvPr>
        </p:nvSpPr>
        <p:spPr>
          <a:xfrm>
            <a:off x="1033463" y="863600"/>
            <a:ext cx="4597400" cy="3448050"/>
          </a:xfrm>
          <a:ln cap="flat"/>
        </p:spPr>
      </p:sp>
      <p:sp>
        <p:nvSpPr>
          <p:cNvPr id="23556" name="Rectangle 3"/>
          <p:cNvSpPr>
            <a:spLocks noGrp="1" noChangeArrowheads="1"/>
          </p:cNvSpPr>
          <p:nvPr>
            <p:ph type="body" idx="1"/>
          </p:nvPr>
        </p:nvSpPr>
        <p:spPr>
          <a:xfrm>
            <a:off x="887413" y="4689475"/>
            <a:ext cx="4887912" cy="4152900"/>
          </a:xfrm>
          <a:noFill/>
          <a:ln/>
        </p:spPr>
        <p:txBody>
          <a:bodyPr lIns="91366" tIns="45684" rIns="91366" bIns="45684"/>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5:08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292225" y="493713"/>
            <a:ext cx="4029075" cy="30226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5:08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292225" y="493713"/>
            <a:ext cx="4029075" cy="30226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5:08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292225" y="493713"/>
            <a:ext cx="4029075" cy="30226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5:08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292225" y="493713"/>
            <a:ext cx="4029075" cy="30226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5:08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292225" y="493713"/>
            <a:ext cx="4029075" cy="30226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5:08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292225" y="493713"/>
            <a:ext cx="4029075" cy="30226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GB"/>
          </a:p>
        </p:txBody>
      </p:sp>
      <p:sp>
        <p:nvSpPr>
          <p:cNvPr id="17" name="Footer Placeholder 16"/>
          <p:cNvSpPr>
            <a:spLocks noGrp="1"/>
          </p:cNvSpPr>
          <p:nvPr>
            <p:ph type="ftr" sz="quarter" idx="11"/>
          </p:nvPr>
        </p:nvSpPr>
        <p:spPr/>
        <p:txBody>
          <a:bodyPr/>
          <a:lstStyle/>
          <a:p>
            <a:pPr>
              <a:defRPr/>
            </a:pPr>
            <a:endParaRPr lang="en-GB"/>
          </a:p>
        </p:txBody>
      </p:sp>
      <p:sp>
        <p:nvSpPr>
          <p:cNvPr id="29" name="Slide Number Placeholder 28"/>
          <p:cNvSpPr>
            <a:spLocks noGrp="1"/>
          </p:cNvSpPr>
          <p:nvPr>
            <p:ph type="sldNum" sz="quarter" idx="12"/>
          </p:nvPr>
        </p:nvSpPr>
        <p:spPr/>
        <p:txBody>
          <a:bodyPr/>
          <a:lstStyle/>
          <a:p>
            <a:pPr>
              <a:defRPr/>
            </a:pPr>
            <a:fld id="{5A7B4893-6AD6-4D12-B401-B5C039BBECB5}" type="slidenum">
              <a:rPr lang="en-GB" smtClean="0"/>
              <a:pPr>
                <a:defRPr/>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ABC3A41-FBB4-4445-95E1-4E1D3FEE3777}"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0724F5F-AC14-498F-91FD-75873706EFBF}"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CFA9905-BAB4-485E-B9EF-176980DBECD3}"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7924800" y="6416675"/>
            <a:ext cx="762000" cy="365125"/>
          </a:xfrm>
        </p:spPr>
        <p:txBody>
          <a:bodyPr/>
          <a:lstStyle/>
          <a:p>
            <a:pPr>
              <a:defRPr/>
            </a:pPr>
            <a:fld id="{CDB07066-2A54-4B31-851D-9398984F0E4E}"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50B60AB-6850-46EC-B40B-19BF5A60F966}"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FC39526-A4D2-4334-8009-E42CE577F831}"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40DD03A6-E1D2-458E-9495-57830243A9AB}"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A32474E5-C665-415F-A353-ED31C541698B}"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F8FAD98-89E7-40AD-8541-9AC8555E1C1E}"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9E6EAA1-C861-446D-ADF4-6454D75E59ED}"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180BCED9-9654-409E-BB96-AAC1BF094A72}"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eaLnBrk="1" hangingPunct="1">
              <a:defRPr/>
            </a:pPr>
            <a:endParaRPr lang="en-US" smtClean="0"/>
          </a:p>
        </p:txBody>
      </p:sp>
      <p:sp>
        <p:nvSpPr>
          <p:cNvPr id="610307" name="Rectangle 3"/>
          <p:cNvSpPr>
            <a:spLocks noGrp="1" noChangeArrowheads="1"/>
          </p:cNvSpPr>
          <p:nvPr>
            <p:ph idx="1"/>
          </p:nvPr>
        </p:nvSpPr>
        <p:spPr>
          <a:xfrm>
            <a:off x="0" y="1844675"/>
            <a:ext cx="9144000" cy="4048125"/>
          </a:xfrm>
        </p:spPr>
        <p:txBody>
          <a:bodyPr/>
          <a:lstStyle/>
          <a:p>
            <a:pPr algn="ctr" eaLnBrk="1" hangingPunct="1">
              <a:spcBef>
                <a:spcPct val="0"/>
              </a:spcBef>
              <a:buFont typeface="Monotype Sorts" pitchFamily="2" charset="2"/>
              <a:buNone/>
              <a:defRPr/>
            </a:pPr>
            <a:endParaRPr lang="en-GB" sz="4400" dirty="0" smtClean="0">
              <a:solidFill>
                <a:schemeClr val="tx2"/>
              </a:solidFill>
              <a:effectLst>
                <a:outerShdw blurRad="38100" dist="38100" dir="2700000" algn="tl">
                  <a:srgbClr val="000000"/>
                </a:outerShdw>
              </a:effectLst>
              <a:latin typeface="Arial" charset="0"/>
            </a:endParaRPr>
          </a:p>
          <a:p>
            <a:pPr algn="ctr" eaLnBrk="1" hangingPunct="1">
              <a:spcBef>
                <a:spcPct val="0"/>
              </a:spcBef>
              <a:buFont typeface="Monotype Sorts" pitchFamily="2" charset="2"/>
              <a:buNone/>
              <a:defRPr/>
            </a:pPr>
            <a:r>
              <a:rPr lang="en-GB" sz="4000" dirty="0" smtClean="0">
                <a:solidFill>
                  <a:schemeClr val="tx2"/>
                </a:solidFill>
                <a:effectLst>
                  <a:outerShdw blurRad="38100" dist="38100" dir="2700000" algn="tl">
                    <a:srgbClr val="000000"/>
                  </a:outerShdw>
                </a:effectLst>
                <a:latin typeface="Arial" charset="0"/>
              </a:rPr>
              <a:t>How To Achieve World(-Ready) Domination In </a:t>
            </a:r>
            <a:r>
              <a:rPr lang="en-GB" sz="4000" dirty="0" err="1" smtClean="0">
                <a:solidFill>
                  <a:schemeClr val="tx2"/>
                </a:solidFill>
                <a:effectLst>
                  <a:outerShdw blurRad="38100" dist="38100" dir="2700000" algn="tl">
                    <a:srgbClr val="000000"/>
                  </a:outerShdw>
                </a:effectLst>
                <a:latin typeface="Arial" charset="0"/>
              </a:rPr>
              <a:t>Silverlight</a:t>
            </a:r>
            <a:endParaRPr lang="en-GB" sz="4000" dirty="0" smtClean="0">
              <a:solidFill>
                <a:schemeClr val="tx2"/>
              </a:solidFill>
              <a:effectLst>
                <a:outerShdw blurRad="38100" dist="38100" dir="2700000" algn="tl">
                  <a:srgbClr val="000000"/>
                </a:outerShdw>
              </a:effectLst>
              <a:latin typeface="Arial" charset="0"/>
            </a:endParaRPr>
          </a:p>
          <a:p>
            <a:pPr algn="ctr" eaLnBrk="1" hangingPunct="1">
              <a:spcBef>
                <a:spcPct val="0"/>
              </a:spcBef>
              <a:buFont typeface="Monotype Sorts" pitchFamily="2" charset="2"/>
              <a:buNone/>
              <a:defRPr/>
            </a:pPr>
            <a:endParaRPr lang="en-US" sz="3600" dirty="0" smtClean="0">
              <a:solidFill>
                <a:schemeClr val="tx2"/>
              </a:solidFill>
              <a:effectLst>
                <a:outerShdw blurRad="38100" dist="38100" dir="2700000" algn="tl">
                  <a:srgbClr val="000000"/>
                </a:outerShdw>
              </a:effectLst>
              <a:latin typeface="Arial" charset="0"/>
            </a:endParaRPr>
          </a:p>
          <a:p>
            <a:pPr algn="ctr" eaLnBrk="1" hangingPunct="1">
              <a:spcBef>
                <a:spcPct val="0"/>
              </a:spcBef>
              <a:buFont typeface="Monotype Sorts" pitchFamily="2" charset="2"/>
              <a:buNone/>
              <a:defRPr/>
            </a:pPr>
            <a:r>
              <a:rPr lang="en-GB" sz="4400" dirty="0" smtClean="0">
                <a:solidFill>
                  <a:schemeClr val="tx2"/>
                </a:solidFill>
                <a:effectLst>
                  <a:outerShdw blurRad="38100" dist="38100" dir="2700000" algn="tl">
                    <a:srgbClr val="000000"/>
                  </a:outerShdw>
                </a:effectLst>
                <a:latin typeface="Arial" charset="0"/>
              </a:rPr>
              <a:t>		     Guy Smith-Ferrier</a:t>
            </a:r>
          </a:p>
          <a:p>
            <a:pPr algn="ctr" eaLnBrk="1" hangingPunct="1">
              <a:spcBef>
                <a:spcPct val="0"/>
              </a:spcBef>
              <a:buFont typeface="Monotype Sorts" pitchFamily="2" charset="2"/>
              <a:buNone/>
              <a:defRPr/>
            </a:pPr>
            <a:r>
              <a:rPr lang="en-GB" sz="4000" dirty="0" smtClean="0">
                <a:solidFill>
                  <a:schemeClr val="tx2"/>
                </a:solidFill>
                <a:effectLst>
                  <a:outerShdw blurRad="38100" dist="38100" dir="2700000" algn="tl">
                    <a:srgbClr val="000000"/>
                  </a:outerShdw>
                </a:effectLst>
                <a:latin typeface="Arial" charset="0"/>
              </a:rPr>
              <a:t>                     guy@guysmithferrier.com</a:t>
            </a:r>
          </a:p>
          <a:p>
            <a:pPr eaLnBrk="1" hangingPunct="1">
              <a:spcBef>
                <a:spcPct val="0"/>
              </a:spcBef>
              <a:buFont typeface="Monotype Sorts" pitchFamily="2" charset="2"/>
              <a:buNone/>
              <a:defRPr/>
            </a:pPr>
            <a:r>
              <a:rPr lang="en-US" sz="4000" dirty="0" smtClean="0">
                <a:solidFill>
                  <a:schemeClr val="tx2"/>
                </a:solidFill>
                <a:effectLst>
                  <a:outerShdw blurRad="38100" dist="38100" dir="2700000" algn="tl">
                    <a:srgbClr val="000000"/>
                  </a:outerShdw>
                </a:effectLst>
                <a:latin typeface="Arial" charset="0"/>
              </a:rPr>
              <a:t>    Blog: http://www.guysmithferrier.com</a:t>
            </a:r>
          </a:p>
        </p:txBody>
      </p:sp>
      <p:pic>
        <p:nvPicPr>
          <p:cNvPr id="5124" name="Picture 5" descr="MCP-RGB"/>
          <p:cNvPicPr>
            <a:picLocks noChangeAspect="1" noChangeArrowheads="1"/>
          </p:cNvPicPr>
          <p:nvPr/>
        </p:nvPicPr>
        <p:blipFill>
          <a:blip r:embed="rId3"/>
          <a:srcRect/>
          <a:stretch>
            <a:fillRect/>
          </a:stretch>
        </p:blipFill>
        <p:spPr bwMode="auto">
          <a:xfrm>
            <a:off x="857224" y="4500570"/>
            <a:ext cx="2133600" cy="971550"/>
          </a:xfrm>
          <a:prstGeom prst="rect">
            <a:avLst/>
          </a:prstGeom>
          <a:solidFill>
            <a:schemeClr val="tx1"/>
          </a:solidFill>
          <a:ln w="9525">
            <a:noFill/>
            <a:miter lim="800000"/>
            <a:headEnd/>
            <a:tailEnd/>
          </a:ln>
        </p:spPr>
      </p:pic>
      <p:pic>
        <p:nvPicPr>
          <p:cNvPr id="5125" name="Picture 10" descr="Logo"/>
          <p:cNvPicPr>
            <a:picLocks noChangeAspect="1" noChangeArrowheads="1"/>
          </p:cNvPicPr>
          <p:nvPr/>
        </p:nvPicPr>
        <p:blipFill>
          <a:blip r:embed="rId4"/>
          <a:srcRect/>
          <a:stretch>
            <a:fillRect/>
          </a:stretch>
        </p:blipFill>
        <p:spPr bwMode="auto">
          <a:xfrm>
            <a:off x="684213" y="636588"/>
            <a:ext cx="2816225" cy="1077912"/>
          </a:xfrm>
          <a:prstGeom prst="rect">
            <a:avLst/>
          </a:prstGeom>
          <a:noFill/>
          <a:ln w="9525">
            <a:noFill/>
            <a:miter lim="800000"/>
            <a:headEnd/>
            <a:tailEnd/>
          </a:ln>
        </p:spPr>
      </p:pic>
      <p:pic>
        <p:nvPicPr>
          <p:cNvPr id="5126" name="Picture 7" descr="C:\Conferences\DotNetDevNetLogo.jpg"/>
          <p:cNvPicPr>
            <a:picLocks noChangeAspect="1" noChangeArrowheads="1"/>
          </p:cNvPicPr>
          <p:nvPr/>
        </p:nvPicPr>
        <p:blipFill>
          <a:blip r:embed="rId5"/>
          <a:srcRect/>
          <a:stretch>
            <a:fillRect/>
          </a:stretch>
        </p:blipFill>
        <p:spPr bwMode="auto">
          <a:xfrm>
            <a:off x="4786313" y="642938"/>
            <a:ext cx="1905000" cy="1028700"/>
          </a:xfrm>
          <a:prstGeom prst="rect">
            <a:avLst/>
          </a:prstGeom>
          <a:noFill/>
          <a:ln w="9525">
            <a:noFill/>
            <a:miter lim="800000"/>
            <a:headEnd/>
            <a:tailEnd/>
          </a:ln>
        </p:spPr>
      </p:pic>
      <p:pic>
        <p:nvPicPr>
          <p:cNvPr id="5127" name="Picture 5" descr="mvp_color_logo.jpg"/>
          <p:cNvPicPr>
            <a:picLocks noChangeAspect="1"/>
          </p:cNvPicPr>
          <p:nvPr/>
        </p:nvPicPr>
        <p:blipFill>
          <a:blip r:embed="rId6"/>
          <a:srcRect/>
          <a:stretch>
            <a:fillRect/>
          </a:stretch>
        </p:blipFill>
        <p:spPr bwMode="auto">
          <a:xfrm>
            <a:off x="3762375" y="642938"/>
            <a:ext cx="809625" cy="1095375"/>
          </a:xfrm>
          <a:prstGeom prst="rect">
            <a:avLst/>
          </a:prstGeom>
          <a:noFill/>
          <a:ln w="9525">
            <a:noFill/>
            <a:miter lim="800000"/>
            <a:headEnd/>
            <a:tailEnd/>
          </a:ln>
        </p:spPr>
      </p:pic>
      <p:pic>
        <p:nvPicPr>
          <p:cNvPr id="5128" name="Picture 8" descr="C:\Conferences\Images\INETA.jpg"/>
          <p:cNvPicPr>
            <a:picLocks noChangeAspect="1" noChangeArrowheads="1"/>
          </p:cNvPicPr>
          <p:nvPr/>
        </p:nvPicPr>
        <p:blipFill>
          <a:blip r:embed="rId7"/>
          <a:srcRect/>
          <a:stretch>
            <a:fillRect/>
          </a:stretch>
        </p:blipFill>
        <p:spPr bwMode="auto">
          <a:xfrm>
            <a:off x="6927850" y="642938"/>
            <a:ext cx="1527175" cy="1071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 To The Internal Constructor (continued)</a:t>
            </a:r>
            <a:endParaRPr lang="en-GB" dirty="0"/>
          </a:p>
        </p:txBody>
      </p:sp>
      <p:sp>
        <p:nvSpPr>
          <p:cNvPr id="3" name="Content Placeholder 2"/>
          <p:cNvSpPr>
            <a:spLocks noGrp="1"/>
          </p:cNvSpPr>
          <p:nvPr>
            <p:ph idx="1"/>
          </p:nvPr>
        </p:nvSpPr>
        <p:spPr/>
        <p:txBody>
          <a:bodyPr/>
          <a:lstStyle/>
          <a:p>
            <a:r>
              <a:rPr lang="en-GB" dirty="0" smtClean="0"/>
              <a:t>2. Write a wrapper for the Strongly Typed Resource Class and bind to the wrapper</a:t>
            </a:r>
            <a:endParaRPr lang="en-GB" dirty="0"/>
          </a:p>
        </p:txBody>
      </p:sp>
      <p:sp>
        <p:nvSpPr>
          <p:cNvPr id="4" name="Rectangle 3"/>
          <p:cNvSpPr>
            <a:spLocks noChangeArrowheads="1"/>
          </p:cNvSpPr>
          <p:nvPr/>
        </p:nvSpPr>
        <p:spPr bwMode="auto">
          <a:xfrm>
            <a:off x="285720" y="4500570"/>
            <a:ext cx="8643998" cy="1285884"/>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&lt;</a:t>
            </a:r>
            <a:r>
              <a:rPr lang="en-GB" sz="1600" dirty="0" err="1" smtClean="0">
                <a:effectLst>
                  <a:outerShdw blurRad="38100" dist="38100" dir="2700000" algn="tl">
                    <a:srgbClr val="000000"/>
                  </a:outerShdw>
                </a:effectLst>
                <a:latin typeface="Lucida Console" pitchFamily="49" charset="0"/>
              </a:rPr>
              <a:t>UserControl.Resources</a:t>
            </a:r>
            <a:r>
              <a:rPr lang="en-GB" sz="16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&lt;</a:t>
            </a:r>
            <a:r>
              <a:rPr lang="en-GB" sz="1600" dirty="0" err="1" smtClean="0">
                <a:effectLst>
                  <a:outerShdw blurRad="38100" dist="38100" dir="2700000" algn="tl">
                    <a:srgbClr val="000000"/>
                  </a:outerShdw>
                </a:effectLst>
                <a:latin typeface="Lucida Console" pitchFamily="49" charset="0"/>
              </a:rPr>
              <a:t>Resources:</a:t>
            </a:r>
            <a:r>
              <a:rPr lang="en-GB" sz="1600" b="1" dirty="0" err="1" smtClean="0">
                <a:effectLst>
                  <a:outerShdw blurRad="38100" dist="38100" dir="2700000" algn="tl">
                    <a:srgbClr val="000000"/>
                  </a:outerShdw>
                </a:effectLst>
                <a:latin typeface="Lucida Console" pitchFamily="49" charset="0"/>
              </a:rPr>
              <a:t>Public</a:t>
            </a:r>
            <a:r>
              <a:rPr lang="en-GB" sz="1600" dirty="0" err="1" smtClean="0">
                <a:effectLst>
                  <a:outerShdw blurRad="38100" dist="38100" dir="2700000" algn="tl">
                    <a:srgbClr val="000000"/>
                  </a:outerShdw>
                </a:effectLst>
                <a:latin typeface="Lucida Console" pitchFamily="49" charset="0"/>
              </a:rPr>
              <a:t>PageResources</a:t>
            </a:r>
            <a:r>
              <a:rPr lang="en-GB" sz="1600" dirty="0" smtClean="0">
                <a:effectLst>
                  <a:outerShdw blurRad="38100" dist="38100" dir="2700000" algn="tl">
                    <a:srgbClr val="000000"/>
                  </a:outerShdw>
                </a:effectLst>
                <a:latin typeface="Lucida Console" pitchFamily="49" charset="0"/>
              </a:rPr>
              <a:t> x:Name="</a:t>
            </a:r>
            <a:r>
              <a:rPr lang="en-GB" sz="1600" dirty="0" err="1" smtClean="0">
                <a:effectLst>
                  <a:outerShdw blurRad="38100" dist="38100" dir="2700000" algn="tl">
                    <a:srgbClr val="000000"/>
                  </a:outerShdw>
                </a:effectLst>
                <a:latin typeface="Lucida Console" pitchFamily="49" charset="0"/>
              </a:rPr>
              <a:t>PageResources</a:t>
            </a:r>
            <a:r>
              <a:rPr lang="en-GB" sz="16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&lt;/</a:t>
            </a:r>
            <a:r>
              <a:rPr lang="en-GB" sz="1600" dirty="0" err="1" smtClean="0">
                <a:effectLst>
                  <a:outerShdw blurRad="38100" dist="38100" dir="2700000" algn="tl">
                    <a:srgbClr val="000000"/>
                  </a:outerShdw>
                </a:effectLst>
                <a:latin typeface="Lucida Console" pitchFamily="49" charset="0"/>
              </a:rPr>
              <a:t>UserControl.Resources</a:t>
            </a:r>
            <a:r>
              <a:rPr lang="en-GB" sz="1600" dirty="0" smtClean="0">
                <a:effectLst>
                  <a:outerShdw blurRad="38100" dist="38100" dir="2700000" algn="tl">
                    <a:srgbClr val="000000"/>
                  </a:outerShdw>
                </a:effectLst>
                <a:latin typeface="Lucida Console" pitchFamily="49" charset="0"/>
              </a:rPr>
              <a:t>&gt;</a:t>
            </a:r>
          </a:p>
        </p:txBody>
      </p:sp>
      <p:sp>
        <p:nvSpPr>
          <p:cNvPr id="5" name="Rectangle 4"/>
          <p:cNvSpPr>
            <a:spLocks noChangeArrowheads="1"/>
          </p:cNvSpPr>
          <p:nvPr/>
        </p:nvSpPr>
        <p:spPr bwMode="auto">
          <a:xfrm>
            <a:off x="285720" y="2643182"/>
            <a:ext cx="8643998" cy="1500198"/>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public class </a:t>
            </a:r>
            <a:r>
              <a:rPr lang="en-GB" sz="1600" dirty="0" err="1" smtClean="0">
                <a:effectLst>
                  <a:outerShdw blurRad="38100" dist="38100" dir="2700000" algn="tl">
                    <a:srgbClr val="000000"/>
                  </a:outerShdw>
                </a:effectLst>
                <a:latin typeface="Lucida Console" pitchFamily="49" charset="0"/>
              </a:rPr>
              <a:t>PublicPageResources</a:t>
            </a:r>
            <a:endParaRPr lang="en-GB" sz="16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private static </a:t>
            </a:r>
            <a:r>
              <a:rPr lang="en-GB" sz="1600" dirty="0" err="1" smtClean="0">
                <a:effectLst>
                  <a:outerShdw blurRad="38100" dist="38100" dir="2700000" algn="tl">
                    <a:srgbClr val="000000"/>
                  </a:outerShdw>
                </a:effectLst>
                <a:latin typeface="Lucida Console" pitchFamily="49" charset="0"/>
              </a:rPr>
              <a:t>PageResources</a:t>
            </a:r>
            <a:r>
              <a:rPr lang="en-GB" sz="1600" dirty="0" smtClean="0">
                <a:effectLst>
                  <a:outerShdw blurRad="38100" dist="38100" dir="2700000" algn="tl">
                    <a:srgbClr val="000000"/>
                  </a:outerShdw>
                </a:effectLst>
                <a:latin typeface="Lucida Console" pitchFamily="49" charset="0"/>
              </a:rPr>
              <a:t> resources = new </a:t>
            </a:r>
            <a:r>
              <a:rPr lang="en-GB" sz="1600" dirty="0" err="1" smtClean="0">
                <a:effectLst>
                  <a:outerShdw blurRad="38100" dist="38100" dir="2700000" algn="tl">
                    <a:srgbClr val="000000"/>
                  </a:outerShdw>
                </a:effectLst>
                <a:latin typeface="Lucida Console" pitchFamily="49" charset="0"/>
              </a:rPr>
              <a:t>PageResources</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public </a:t>
            </a:r>
            <a:r>
              <a:rPr lang="en-GB" sz="1600" dirty="0" err="1" smtClean="0">
                <a:effectLst>
                  <a:outerShdw blurRad="38100" dist="38100" dir="2700000" algn="tl">
                    <a:srgbClr val="000000"/>
                  </a:outerShdw>
                </a:effectLst>
                <a:latin typeface="Lucida Console" pitchFamily="49" charset="0"/>
              </a:rPr>
              <a:t>PageResources</a:t>
            </a:r>
            <a:r>
              <a:rPr lang="en-GB" sz="1600" dirty="0" smtClean="0">
                <a:effectLst>
                  <a:outerShdw blurRad="38100" dist="38100" dir="2700000" algn="tl">
                    <a:srgbClr val="000000"/>
                  </a:outerShdw>
                </a:effectLst>
                <a:latin typeface="Lucida Console" pitchFamily="49" charset="0"/>
              </a:rPr>
              <a:t> { get { return resources; } }</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Setting The </a:t>
            </a:r>
            <a:r>
              <a:rPr lang="en-GB" dirty="0" err="1" smtClean="0"/>
              <a:t>Silverlight</a:t>
            </a:r>
            <a:r>
              <a:rPr lang="en-GB" dirty="0" smtClean="0"/>
              <a:t> Culture From ASP.NET</a:t>
            </a:r>
            <a:endParaRPr lang="en-GB" dirty="0"/>
          </a:p>
        </p:txBody>
      </p:sp>
      <p:sp>
        <p:nvSpPr>
          <p:cNvPr id="3" name="Content Placeholder 2"/>
          <p:cNvSpPr>
            <a:spLocks noGrp="1"/>
          </p:cNvSpPr>
          <p:nvPr>
            <p:ph idx="1"/>
          </p:nvPr>
        </p:nvSpPr>
        <p:spPr>
          <a:xfrm>
            <a:off x="214282" y="1981200"/>
            <a:ext cx="8643998" cy="4114800"/>
          </a:xfrm>
        </p:spPr>
        <p:txBody>
          <a:bodyPr/>
          <a:lstStyle/>
          <a:p>
            <a:r>
              <a:rPr lang="en-GB" dirty="0" smtClean="0"/>
              <a:t>Add the following directives to the ASP.NET Page attribute:-</a:t>
            </a:r>
          </a:p>
          <a:p>
            <a:endParaRPr lang="en-GB" sz="2400" dirty="0" smtClean="0"/>
          </a:p>
          <a:p>
            <a:endParaRPr lang="en-GB" sz="2400" dirty="0" smtClean="0"/>
          </a:p>
          <a:p>
            <a:r>
              <a:rPr lang="en-GB" dirty="0" smtClean="0"/>
              <a:t>Add the following script to the ASP.NET page:-</a:t>
            </a:r>
          </a:p>
        </p:txBody>
      </p:sp>
      <p:sp>
        <p:nvSpPr>
          <p:cNvPr id="4" name="Rectangle 3"/>
          <p:cNvSpPr>
            <a:spLocks noChangeArrowheads="1"/>
          </p:cNvSpPr>
          <p:nvPr/>
        </p:nvSpPr>
        <p:spPr bwMode="auto">
          <a:xfrm>
            <a:off x="214282" y="2986097"/>
            <a:ext cx="8678893" cy="72865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err="1" smtClean="0">
                <a:effectLst>
                  <a:outerShdw blurRad="38100" dist="38100" dir="2700000" algn="tl">
                    <a:srgbClr val="000000"/>
                  </a:outerShdw>
                </a:effectLst>
                <a:latin typeface="Lucida Console" pitchFamily="49" charset="0"/>
              </a:rPr>
              <a:t>UICulture</a:t>
            </a:r>
            <a:r>
              <a:rPr lang="en-GB" sz="1800" dirty="0" smtClean="0">
                <a:effectLst>
                  <a:outerShdw blurRad="38100" dist="38100" dir="2700000" algn="tl">
                    <a:srgbClr val="000000"/>
                  </a:outerShdw>
                </a:effectLst>
                <a:latin typeface="Lucida Console" pitchFamily="49" charset="0"/>
              </a:rPr>
              <a:t>="auto" Culture="auto"</a:t>
            </a:r>
          </a:p>
        </p:txBody>
      </p:sp>
      <p:sp>
        <p:nvSpPr>
          <p:cNvPr id="5" name="Rectangle 4"/>
          <p:cNvSpPr>
            <a:spLocks noChangeArrowheads="1"/>
          </p:cNvSpPr>
          <p:nvPr/>
        </p:nvSpPr>
        <p:spPr bwMode="auto">
          <a:xfrm>
            <a:off x="214282" y="4414857"/>
            <a:ext cx="8678893" cy="215741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&lt;script </a:t>
            </a:r>
            <a:r>
              <a:rPr lang="en-GB" sz="1800" dirty="0" err="1" smtClean="0">
                <a:effectLst>
                  <a:outerShdw blurRad="38100" dist="38100" dir="2700000" algn="tl">
                    <a:srgbClr val="000000"/>
                  </a:outerShdw>
                </a:effectLst>
                <a:latin typeface="Lucida Console" pitchFamily="49" charset="0"/>
              </a:rPr>
              <a:t>runat</a:t>
            </a:r>
            <a:r>
              <a:rPr lang="en-GB" sz="1800" dirty="0" smtClean="0">
                <a:effectLst>
                  <a:outerShdw blurRad="38100" dist="38100" dir="2700000" algn="tl">
                    <a:srgbClr val="000000"/>
                  </a:outerShdw>
                </a:effectLst>
                <a:latin typeface="Lucida Console" pitchFamily="49" charset="0"/>
              </a:rPr>
              <a:t>="server"&gt;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protected void </a:t>
            </a:r>
            <a:r>
              <a:rPr lang="en-GB" sz="1800" dirty="0" err="1" smtClean="0">
                <a:effectLst>
                  <a:outerShdw blurRad="38100" dist="38100" dir="2700000" algn="tl">
                    <a:srgbClr val="000000"/>
                  </a:outerShdw>
                </a:effectLst>
                <a:latin typeface="Lucida Console" pitchFamily="49" charset="0"/>
              </a:rPr>
              <a:t>Page_Load</a:t>
            </a:r>
            <a:r>
              <a:rPr lang="en-GB" sz="1800" dirty="0" smtClean="0">
                <a:effectLst>
                  <a:outerShdw blurRad="38100" dist="38100" dir="2700000" algn="tl">
                    <a:srgbClr val="000000"/>
                  </a:outerShdw>
                </a:effectLst>
                <a:latin typeface="Lucida Console" pitchFamily="49" charset="0"/>
              </a:rPr>
              <a:t>(object sender, </a:t>
            </a:r>
            <a:r>
              <a:rPr lang="en-GB" sz="1800" dirty="0" err="1" smtClean="0">
                <a:effectLst>
                  <a:outerShdw blurRad="38100" dist="38100" dir="2700000" algn="tl">
                    <a:srgbClr val="000000"/>
                  </a:outerShdw>
                </a:effectLst>
                <a:latin typeface="Lucida Console" pitchFamily="49" charset="0"/>
              </a:rPr>
              <a:t>EventArgs</a:t>
            </a:r>
            <a:r>
              <a:rPr lang="en-GB" sz="1800" dirty="0" smtClean="0">
                <a:effectLst>
                  <a:outerShdw blurRad="38100" dist="38100" dir="2700000" algn="tl">
                    <a:srgbClr val="000000"/>
                  </a:outerShdw>
                </a:effectLst>
                <a:latin typeface="Lucida Console" pitchFamily="49" charset="0"/>
              </a:rPr>
              <a:t> 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Xaml1.InitParameters = "</a:t>
            </a:r>
            <a:r>
              <a:rPr lang="en-GB" sz="1800" dirty="0" err="1" smtClean="0">
                <a:effectLst>
                  <a:outerShdw blurRad="38100" dist="38100" dir="2700000" algn="tl">
                    <a:srgbClr val="000000"/>
                  </a:outerShdw>
                </a:effectLst>
                <a:latin typeface="Lucida Console" pitchFamily="49" charset="0"/>
              </a:rPr>
              <a:t>UICulture</a:t>
            </a:r>
            <a:r>
              <a:rPr lang="en-GB" sz="1800" dirty="0" smtClean="0">
                <a:effectLst>
                  <a:outerShdw blurRad="38100" dist="38100" dir="2700000" algn="tl">
                    <a:srgbClr val="000000"/>
                  </a:outerShdw>
                </a:effectLst>
                <a:latin typeface="Lucida Console" pitchFamily="49" charset="0"/>
              </a:rPr>
              <a:t>=" + System.</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Threading.Thread.CurrentThread.CurrentUICulture.Name</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&lt;/script&gt;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Setting The </a:t>
            </a:r>
            <a:r>
              <a:rPr lang="en-GB" dirty="0" err="1" smtClean="0"/>
              <a:t>Silverlight</a:t>
            </a:r>
            <a:r>
              <a:rPr lang="en-GB" dirty="0" smtClean="0"/>
              <a:t> Culture From ASP.NET (continued)</a:t>
            </a:r>
            <a:endParaRPr lang="en-GB" dirty="0"/>
          </a:p>
        </p:txBody>
      </p:sp>
      <p:sp>
        <p:nvSpPr>
          <p:cNvPr id="3" name="Content Placeholder 2"/>
          <p:cNvSpPr>
            <a:spLocks noGrp="1"/>
          </p:cNvSpPr>
          <p:nvPr>
            <p:ph idx="1"/>
          </p:nvPr>
        </p:nvSpPr>
        <p:spPr>
          <a:xfrm>
            <a:off x="214282" y="1981200"/>
            <a:ext cx="8786874" cy="4114800"/>
          </a:xfrm>
        </p:spPr>
        <p:txBody>
          <a:bodyPr/>
          <a:lstStyle/>
          <a:p>
            <a:r>
              <a:rPr lang="en-GB" dirty="0" smtClean="0"/>
              <a:t>Delete the </a:t>
            </a:r>
            <a:r>
              <a:rPr lang="en-GB" dirty="0" err="1" smtClean="0"/>
              <a:t>InitParameters</a:t>
            </a:r>
            <a:r>
              <a:rPr lang="en-GB" dirty="0" smtClean="0"/>
              <a:t> from the </a:t>
            </a:r>
            <a:r>
              <a:rPr lang="en-GB" dirty="0" err="1" smtClean="0"/>
              <a:t>Silverlight</a:t>
            </a:r>
            <a:r>
              <a:rPr lang="en-GB" dirty="0" smtClean="0"/>
              <a:t> control</a:t>
            </a:r>
          </a:p>
          <a:p>
            <a:r>
              <a:rPr lang="en-GB" dirty="0" smtClean="0"/>
              <a:t>Add a Spanish(Spain) .</a:t>
            </a:r>
            <a:r>
              <a:rPr lang="en-GB" dirty="0" err="1" smtClean="0"/>
              <a:t>resx</a:t>
            </a:r>
            <a:r>
              <a:rPr lang="en-GB" dirty="0" smtClean="0"/>
              <a:t> file for </a:t>
            </a:r>
            <a:r>
              <a:rPr lang="en-GB" dirty="0" err="1" smtClean="0"/>
              <a:t>PageResources</a:t>
            </a:r>
            <a:endParaRPr lang="en-GB" dirty="0" smtClean="0"/>
          </a:p>
          <a:p>
            <a:r>
              <a:rPr lang="en-GB" dirty="0" smtClean="0"/>
              <a:t>Change the </a:t>
            </a:r>
            <a:r>
              <a:rPr lang="en-GB" dirty="0" err="1" smtClean="0"/>
              <a:t>SupportedCultures</a:t>
            </a:r>
            <a:r>
              <a:rPr lang="en-GB" dirty="0" smtClean="0"/>
              <a:t> in the .</a:t>
            </a:r>
            <a:r>
              <a:rPr lang="en-GB" dirty="0" err="1" smtClean="0"/>
              <a:t>csproj</a:t>
            </a:r>
            <a:r>
              <a:rPr lang="en-GB" dirty="0" smtClean="0"/>
              <a:t> file</a:t>
            </a:r>
          </a:p>
        </p:txBody>
      </p:sp>
      <p:sp>
        <p:nvSpPr>
          <p:cNvPr id="4" name="Rectangle 3"/>
          <p:cNvSpPr>
            <a:spLocks noChangeArrowheads="1"/>
          </p:cNvSpPr>
          <p:nvPr/>
        </p:nvSpPr>
        <p:spPr bwMode="auto">
          <a:xfrm>
            <a:off x="250824" y="4143380"/>
            <a:ext cx="8678893" cy="72865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a:t>
            </a:r>
            <a:r>
              <a:rPr lang="en-GB" sz="1800" dirty="0" err="1" smtClean="0">
                <a:effectLst>
                  <a:outerShdw blurRad="38100" dist="38100" dir="2700000" algn="tl">
                    <a:srgbClr val="000000"/>
                  </a:outerShdw>
                </a:effectLst>
                <a:latin typeface="Lucida Console" pitchFamily="49" charset="0"/>
              </a:rPr>
              <a:t>SupportedCultures</a:t>
            </a:r>
            <a:r>
              <a:rPr lang="en-GB" sz="1800" dirty="0" smtClean="0">
                <a:effectLst>
                  <a:outerShdw blurRad="38100" dist="38100" dir="2700000" algn="tl">
                    <a:srgbClr val="000000"/>
                  </a:outerShdw>
                </a:effectLst>
                <a:latin typeface="Lucida Console" pitchFamily="49" charset="0"/>
              </a:rPr>
              <a:t>&gt;</a:t>
            </a:r>
            <a:r>
              <a:rPr lang="en-GB" sz="1800" dirty="0" err="1" smtClean="0">
                <a:effectLst>
                  <a:outerShdw blurRad="38100" dist="38100" dir="2700000" algn="tl">
                    <a:srgbClr val="000000"/>
                  </a:outerShdw>
                </a:effectLst>
                <a:latin typeface="Lucida Console" pitchFamily="49" charset="0"/>
              </a:rPr>
              <a:t>fr</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FR,es</a:t>
            </a:r>
            <a:r>
              <a:rPr lang="en-GB" sz="1800" dirty="0" smtClean="0">
                <a:effectLst>
                  <a:outerShdw blurRad="38100" dist="38100" dir="2700000" algn="tl">
                    <a:srgbClr val="000000"/>
                  </a:outerShdw>
                </a:effectLst>
                <a:latin typeface="Lucida Console" pitchFamily="49" charset="0"/>
              </a:rPr>
              <a:t>-ES&lt;/</a:t>
            </a:r>
            <a:r>
              <a:rPr lang="en-GB" sz="1800" dirty="0" err="1" smtClean="0">
                <a:effectLst>
                  <a:outerShdw blurRad="38100" dist="38100" dir="2700000" algn="tl">
                    <a:srgbClr val="000000"/>
                  </a:outerShdw>
                </a:effectLst>
                <a:latin typeface="Lucida Console" pitchFamily="49" charset="0"/>
              </a:rPr>
              <a:t>SupportedCultures</a:t>
            </a:r>
            <a:r>
              <a:rPr lang="en-GB" sz="1800" dirty="0" smtClean="0">
                <a:effectLst>
                  <a:outerShdw blurRad="38100" dist="38100" dir="2700000" algn="tl">
                    <a:srgbClr val="000000"/>
                  </a:outerShdw>
                </a:effectLst>
                <a:latin typeface="Lucida Console" pitchFamily="49" charset="0"/>
              </a:rPr>
              <a:t>&gt;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GB" dirty="0" smtClean="0"/>
              <a:t>Download On Demand</a:t>
            </a:r>
            <a:br>
              <a:rPr lang="en-GB" dirty="0" smtClean="0"/>
            </a:br>
            <a:r>
              <a:rPr lang="en-GB" sz="3200" dirty="0" smtClean="0"/>
              <a:t>Creating The Resource XAP File Manually</a:t>
            </a:r>
            <a:endParaRPr lang="en-GB" sz="4000" dirty="0"/>
          </a:p>
        </p:txBody>
      </p:sp>
      <p:sp>
        <p:nvSpPr>
          <p:cNvPr id="3" name="Content Placeholder 2"/>
          <p:cNvSpPr>
            <a:spLocks noGrp="1"/>
          </p:cNvSpPr>
          <p:nvPr>
            <p:ph idx="1"/>
          </p:nvPr>
        </p:nvSpPr>
        <p:spPr>
          <a:xfrm>
            <a:off x="142844" y="1981200"/>
            <a:ext cx="8858312" cy="4114800"/>
          </a:xfrm>
        </p:spPr>
        <p:txBody>
          <a:bodyPr>
            <a:normAutofit/>
          </a:bodyPr>
          <a:lstStyle/>
          <a:p>
            <a:r>
              <a:rPr lang="en-GB" sz="2400" dirty="0" smtClean="0"/>
              <a:t>Copy bin\debug\</a:t>
            </a:r>
            <a:r>
              <a:rPr lang="en-GB" sz="2400" dirty="0" err="1" smtClean="0"/>
              <a:t>AppManifest.xaml</a:t>
            </a:r>
            <a:r>
              <a:rPr lang="en-GB" sz="2400" dirty="0" smtClean="0"/>
              <a:t> to bin\debug\</a:t>
            </a:r>
            <a:r>
              <a:rPr lang="en-GB" sz="2400" dirty="0" err="1" smtClean="0"/>
              <a:t>fr</a:t>
            </a:r>
            <a:r>
              <a:rPr lang="en-GB" sz="2400" dirty="0" smtClean="0"/>
              <a:t>-FR</a:t>
            </a:r>
          </a:p>
          <a:p>
            <a:r>
              <a:rPr lang="en-GB" sz="2400" dirty="0" smtClean="0"/>
              <a:t>Ensure that the only </a:t>
            </a:r>
            <a:r>
              <a:rPr lang="en-GB" sz="2400" dirty="0" err="1" smtClean="0"/>
              <a:t>AssemblyPart</a:t>
            </a:r>
            <a:r>
              <a:rPr lang="en-GB" sz="2400" dirty="0" smtClean="0"/>
              <a:t> is:-</a:t>
            </a:r>
          </a:p>
          <a:p>
            <a:endParaRPr lang="en-GB" sz="2400" dirty="0" smtClean="0"/>
          </a:p>
          <a:p>
            <a:endParaRPr lang="en-GB" sz="1800" dirty="0" smtClean="0"/>
          </a:p>
          <a:p>
            <a:endParaRPr lang="en-GB" sz="1800" dirty="0" smtClean="0"/>
          </a:p>
          <a:p>
            <a:r>
              <a:rPr lang="en-GB" sz="2400" dirty="0" smtClean="0"/>
              <a:t>Create a ZIP file, fr-FR.zip, containing:-</a:t>
            </a:r>
          </a:p>
          <a:p>
            <a:pPr lvl="1"/>
            <a:r>
              <a:rPr lang="en-GB" sz="2000" dirty="0" err="1" smtClean="0"/>
              <a:t>AppManifest.xaml</a:t>
            </a:r>
            <a:r>
              <a:rPr lang="en-GB" sz="2000" dirty="0" smtClean="0"/>
              <a:t> with no path information</a:t>
            </a:r>
          </a:p>
          <a:p>
            <a:pPr lvl="1"/>
            <a:r>
              <a:rPr lang="en-GB" sz="2000" dirty="0" smtClean="0"/>
              <a:t>SilverlightApplication1.resources.dll with </a:t>
            </a:r>
            <a:r>
              <a:rPr lang="en-GB" sz="2000" dirty="0" err="1" smtClean="0"/>
              <a:t>fr</a:t>
            </a:r>
            <a:r>
              <a:rPr lang="en-GB" sz="2000" dirty="0" smtClean="0"/>
              <a:t>-FR path</a:t>
            </a:r>
          </a:p>
          <a:p>
            <a:r>
              <a:rPr lang="en-GB" sz="2400" dirty="0" smtClean="0"/>
              <a:t>Rename fr-FR.zip to fr-FR.xap</a:t>
            </a:r>
          </a:p>
          <a:p>
            <a:r>
              <a:rPr lang="en-GB" sz="2400" dirty="0" smtClean="0"/>
              <a:t>Copy fr-FR.xap to SilverlightApplication1.Web\</a:t>
            </a:r>
            <a:r>
              <a:rPr lang="en-GB" sz="2400" dirty="0" err="1" smtClean="0"/>
              <a:t>ClientBin</a:t>
            </a:r>
            <a:endParaRPr lang="en-GB" sz="2400" dirty="0"/>
          </a:p>
        </p:txBody>
      </p:sp>
      <p:sp>
        <p:nvSpPr>
          <p:cNvPr id="4" name="Rectangle 3"/>
          <p:cNvSpPr>
            <a:spLocks noChangeArrowheads="1"/>
          </p:cNvSpPr>
          <p:nvPr/>
        </p:nvSpPr>
        <p:spPr bwMode="auto">
          <a:xfrm>
            <a:off x="250824" y="3000372"/>
            <a:ext cx="8678893" cy="72865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a:t>
            </a:r>
            <a:r>
              <a:rPr lang="en-GB" sz="1800" dirty="0" err="1" smtClean="0">
                <a:effectLst>
                  <a:outerShdw blurRad="38100" dist="38100" dir="2700000" algn="tl">
                    <a:srgbClr val="000000"/>
                  </a:outerShdw>
                </a:effectLst>
                <a:latin typeface="Lucida Console" pitchFamily="49" charset="0"/>
              </a:rPr>
              <a:t>AssemblyPart</a:t>
            </a:r>
            <a:r>
              <a:rPr lang="en-GB" sz="1800" dirty="0" smtClean="0">
                <a:effectLst>
                  <a:outerShdw blurRad="38100" dist="38100" dir="2700000" algn="tl">
                    <a:srgbClr val="000000"/>
                  </a:outerShdw>
                </a:effectLst>
                <a:latin typeface="Lucida Console" pitchFamily="49" charset="0"/>
              </a:rPr>
              <a:t> Source=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fr</a:t>
            </a:r>
            <a:r>
              <a:rPr lang="en-GB" sz="1800" dirty="0" smtClean="0">
                <a:effectLst>
                  <a:outerShdw blurRad="38100" dist="38100" dir="2700000" algn="tl">
                    <a:srgbClr val="000000"/>
                  </a:outerShdw>
                </a:effectLst>
                <a:latin typeface="Lucida Console" pitchFamily="49" charset="0"/>
              </a:rPr>
              <a:t>-FR/SilverlightApplication1.resources.dll" /&gt;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Download On Demand</a:t>
            </a:r>
            <a:br>
              <a:rPr lang="en-GB" dirty="0" smtClean="0"/>
            </a:br>
            <a:r>
              <a:rPr lang="en-GB" sz="2800" dirty="0" smtClean="0"/>
              <a:t>Creating The Resource </a:t>
            </a:r>
            <a:r>
              <a:rPr lang="en-GB" sz="2800" dirty="0" err="1" smtClean="0"/>
              <a:t>Xap</a:t>
            </a:r>
            <a:r>
              <a:rPr lang="en-GB" sz="2800" dirty="0" smtClean="0"/>
              <a:t> File Automatically</a:t>
            </a:r>
            <a:endParaRPr lang="en-GB" sz="4000" dirty="0"/>
          </a:p>
        </p:txBody>
      </p:sp>
      <p:sp>
        <p:nvSpPr>
          <p:cNvPr id="3" name="Content Placeholder 2"/>
          <p:cNvSpPr>
            <a:spLocks noGrp="1"/>
          </p:cNvSpPr>
          <p:nvPr>
            <p:ph idx="1"/>
          </p:nvPr>
        </p:nvSpPr>
        <p:spPr/>
        <p:txBody>
          <a:bodyPr/>
          <a:lstStyle/>
          <a:p>
            <a:r>
              <a:rPr lang="en-GB" dirty="0" smtClean="0"/>
              <a:t>Download the </a:t>
            </a:r>
            <a:r>
              <a:rPr lang="en-GB" dirty="0" err="1" smtClean="0"/>
              <a:t>XapResourcePackager</a:t>
            </a:r>
            <a:r>
              <a:rPr lang="en-GB" dirty="0" smtClean="0"/>
              <a:t> task from http://www.guysmithferrier.com</a:t>
            </a:r>
          </a:p>
          <a:p>
            <a:r>
              <a:rPr lang="en-GB" dirty="0" smtClean="0"/>
              <a:t>Create an </a:t>
            </a:r>
            <a:r>
              <a:rPr lang="en-GB" dirty="0" err="1" smtClean="0"/>
              <a:t>msbuild</a:t>
            </a:r>
            <a:r>
              <a:rPr lang="en-GB" dirty="0" smtClean="0"/>
              <a:t> project to use the </a:t>
            </a:r>
            <a:r>
              <a:rPr lang="en-GB" dirty="0" err="1" smtClean="0"/>
              <a:t>XapResourcePackager</a:t>
            </a:r>
            <a:r>
              <a:rPr lang="en-GB" dirty="0" smtClean="0"/>
              <a:t> task:-</a:t>
            </a:r>
            <a:endParaRPr lang="en-GB" dirty="0"/>
          </a:p>
        </p:txBody>
      </p:sp>
      <p:sp>
        <p:nvSpPr>
          <p:cNvPr id="4" name="Rectangle 3"/>
          <p:cNvSpPr>
            <a:spLocks noChangeArrowheads="1"/>
          </p:cNvSpPr>
          <p:nvPr/>
        </p:nvSpPr>
        <p:spPr bwMode="auto">
          <a:xfrm>
            <a:off x="250824" y="3500438"/>
            <a:ext cx="8678893" cy="3143272"/>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&lt;</a:t>
            </a:r>
            <a:r>
              <a:rPr lang="en-GB" sz="1600" dirty="0" err="1" smtClean="0">
                <a:effectLst>
                  <a:outerShdw blurRad="38100" dist="38100" dir="2700000" algn="tl">
                    <a:srgbClr val="000000"/>
                  </a:outerShdw>
                </a:effectLst>
                <a:latin typeface="Lucida Console" pitchFamily="49" charset="0"/>
              </a:rPr>
              <a:t>UsingTask</a:t>
            </a: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TaskName</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XapResourcePackager</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AssemblyFile</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Silverlight.Build.Tasks.dll</a:t>
            </a:r>
            <a:r>
              <a:rPr lang="en-GB" sz="1600" dirty="0" smtClean="0">
                <a:effectLst>
                  <a:outerShdw blurRad="38100" dist="38100" dir="2700000" algn="tl">
                    <a:srgbClr val="000000"/>
                  </a:outerShdw>
                </a:effectLst>
                <a:latin typeface="Lucida Console" pitchFamily="49" charset="0"/>
              </a:rPr>
              <a:t>"/&gt;</a:t>
            </a:r>
          </a:p>
          <a:p>
            <a:pPr>
              <a:lnSpc>
                <a:spcPct val="85000"/>
              </a:lnSpc>
              <a:spcBef>
                <a:spcPct val="20000"/>
              </a:spcBef>
            </a:pPr>
            <a:endParaRPr lang="en-GB" sz="16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&lt;Target Name="</a:t>
            </a:r>
            <a:r>
              <a:rPr lang="en-GB" sz="1600" dirty="0" err="1" smtClean="0">
                <a:effectLst>
                  <a:outerShdw blurRad="38100" dist="38100" dir="2700000" algn="tl">
                    <a:srgbClr val="000000"/>
                  </a:outerShdw>
                </a:effectLst>
                <a:latin typeface="Lucida Console" pitchFamily="49" charset="0"/>
              </a:rPr>
              <a:t>BuildXap</a:t>
            </a:r>
            <a:r>
              <a:rPr lang="en-GB" sz="16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&lt;</a:t>
            </a:r>
            <a:r>
              <a:rPr lang="en-GB" sz="1600" dirty="0" err="1" smtClean="0">
                <a:effectLst>
                  <a:outerShdw blurRad="38100" dist="38100" dir="2700000" algn="tl">
                    <a:srgbClr val="000000"/>
                  </a:outerShdw>
                </a:effectLst>
                <a:latin typeface="Lucida Console" pitchFamily="49" charset="0"/>
              </a:rPr>
              <a:t>XapResourcePackager</a:t>
            </a:r>
            <a:endParaRPr lang="en-GB" sz="16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XapResourceFilename</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XapResourceFilename</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AssemblyName</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AssemblyName</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SourceFiles</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SourceFiles</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XapResourceFileCultureName</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XapResourceFileCultureName</a:t>
            </a:r>
            <a:r>
              <a:rPr lang="en-GB" sz="16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&lt;/Target&gt;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609600"/>
            <a:ext cx="9429816" cy="1143000"/>
          </a:xfrm>
        </p:spPr>
        <p:txBody>
          <a:bodyPr>
            <a:noAutofit/>
          </a:bodyPr>
          <a:lstStyle/>
          <a:p>
            <a:r>
              <a:rPr lang="en-GB" sz="3600" dirty="0" smtClean="0"/>
              <a:t>Download On Demand</a:t>
            </a:r>
            <a:br>
              <a:rPr lang="en-GB" sz="3600" dirty="0" smtClean="0"/>
            </a:br>
            <a:r>
              <a:rPr lang="en-GB" sz="3600" dirty="0" smtClean="0"/>
              <a:t>Changing The </a:t>
            </a:r>
            <a:r>
              <a:rPr lang="en-GB" sz="3600" dirty="0" err="1" smtClean="0"/>
              <a:t>Silverlight</a:t>
            </a:r>
            <a:r>
              <a:rPr lang="en-GB" sz="3600" dirty="0" smtClean="0"/>
              <a:t> Application</a:t>
            </a:r>
            <a:endParaRPr lang="en-GB" sz="3600" dirty="0"/>
          </a:p>
        </p:txBody>
      </p:sp>
      <p:sp>
        <p:nvSpPr>
          <p:cNvPr id="3" name="Content Placeholder 2"/>
          <p:cNvSpPr>
            <a:spLocks noGrp="1"/>
          </p:cNvSpPr>
          <p:nvPr>
            <p:ph idx="1"/>
          </p:nvPr>
        </p:nvSpPr>
        <p:spPr>
          <a:xfrm>
            <a:off x="500034" y="1857364"/>
            <a:ext cx="8215370" cy="4238636"/>
          </a:xfrm>
        </p:spPr>
        <p:txBody>
          <a:bodyPr/>
          <a:lstStyle/>
          <a:p>
            <a:r>
              <a:rPr lang="en-GB" dirty="0" smtClean="0"/>
              <a:t>Empty the </a:t>
            </a:r>
            <a:r>
              <a:rPr lang="en-GB" dirty="0" err="1" smtClean="0"/>
              <a:t>SupportedCultures</a:t>
            </a:r>
            <a:r>
              <a:rPr lang="en-GB" dirty="0" smtClean="0"/>
              <a:t> in the .</a:t>
            </a:r>
            <a:r>
              <a:rPr lang="en-GB" dirty="0" err="1" smtClean="0"/>
              <a:t>csproj</a:t>
            </a:r>
            <a:r>
              <a:rPr lang="en-GB" dirty="0" smtClean="0"/>
              <a:t> file</a:t>
            </a:r>
          </a:p>
          <a:p>
            <a:endParaRPr lang="en-GB" sz="2800" dirty="0" smtClean="0"/>
          </a:p>
          <a:p>
            <a:r>
              <a:rPr lang="en-GB" dirty="0" smtClean="0"/>
              <a:t>Change the </a:t>
            </a:r>
            <a:r>
              <a:rPr lang="en-GB" dirty="0" err="1" smtClean="0"/>
              <a:t>Application_Startup</a:t>
            </a:r>
            <a:r>
              <a:rPr lang="en-GB" dirty="0" smtClean="0"/>
              <a:t> event to:-</a:t>
            </a:r>
            <a:endParaRPr lang="en-GB" dirty="0"/>
          </a:p>
        </p:txBody>
      </p:sp>
      <p:sp>
        <p:nvSpPr>
          <p:cNvPr id="4" name="Rectangle 3"/>
          <p:cNvSpPr>
            <a:spLocks noChangeArrowheads="1"/>
          </p:cNvSpPr>
          <p:nvPr/>
        </p:nvSpPr>
        <p:spPr bwMode="auto">
          <a:xfrm>
            <a:off x="250824" y="2357430"/>
            <a:ext cx="8678893" cy="571504"/>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&lt;</a:t>
            </a:r>
            <a:r>
              <a:rPr lang="en-GB" sz="1600" dirty="0" err="1" smtClean="0">
                <a:effectLst>
                  <a:outerShdw blurRad="38100" dist="38100" dir="2700000" algn="tl">
                    <a:srgbClr val="000000"/>
                  </a:outerShdw>
                </a:effectLst>
                <a:latin typeface="Lucida Console" pitchFamily="49" charset="0"/>
              </a:rPr>
              <a:t>SupportedCultures</a:t>
            </a:r>
            <a:r>
              <a:rPr lang="en-GB" sz="1600" dirty="0" smtClean="0">
                <a:effectLst>
                  <a:outerShdw blurRad="38100" dist="38100" dir="2700000" algn="tl">
                    <a:srgbClr val="000000"/>
                  </a:outerShdw>
                </a:effectLst>
                <a:latin typeface="Lucida Console" pitchFamily="49" charset="0"/>
              </a:rPr>
              <a:t>&gt;&lt;/</a:t>
            </a:r>
            <a:r>
              <a:rPr lang="en-GB" sz="1600" dirty="0" err="1" smtClean="0">
                <a:effectLst>
                  <a:outerShdw blurRad="38100" dist="38100" dir="2700000" algn="tl">
                    <a:srgbClr val="000000"/>
                  </a:outerShdw>
                </a:effectLst>
                <a:latin typeface="Lucida Console" pitchFamily="49" charset="0"/>
              </a:rPr>
              <a:t>SupportedCultures</a:t>
            </a:r>
            <a:r>
              <a:rPr lang="en-GB" sz="1600" dirty="0" smtClean="0">
                <a:effectLst>
                  <a:outerShdw blurRad="38100" dist="38100" dir="2700000" algn="tl">
                    <a:srgbClr val="000000"/>
                  </a:outerShdw>
                </a:effectLst>
                <a:latin typeface="Lucida Console" pitchFamily="49" charset="0"/>
              </a:rPr>
              <a:t>&gt;</a:t>
            </a:r>
          </a:p>
        </p:txBody>
      </p:sp>
      <p:sp>
        <p:nvSpPr>
          <p:cNvPr id="5" name="Rectangle 4"/>
          <p:cNvSpPr>
            <a:spLocks noChangeArrowheads="1"/>
          </p:cNvSpPr>
          <p:nvPr/>
        </p:nvSpPr>
        <p:spPr bwMode="auto">
          <a:xfrm>
            <a:off x="250825" y="3429000"/>
            <a:ext cx="8678893" cy="271464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private void </a:t>
            </a:r>
            <a:r>
              <a:rPr lang="en-GB" sz="1400" dirty="0" err="1" smtClean="0">
                <a:effectLst>
                  <a:outerShdw blurRad="38100" dist="38100" dir="2700000" algn="tl">
                    <a:srgbClr val="000000"/>
                  </a:outerShdw>
                </a:effectLst>
                <a:latin typeface="Lucida Console" pitchFamily="49" charset="0"/>
              </a:rPr>
              <a:t>Application_Startup</a:t>
            </a:r>
            <a:r>
              <a:rPr lang="en-GB" sz="1400" dirty="0" smtClean="0">
                <a:effectLst>
                  <a:outerShdw blurRad="38100" dist="38100" dir="2700000" algn="tl">
                    <a:srgbClr val="000000"/>
                  </a:outerShdw>
                </a:effectLst>
                <a:latin typeface="Lucida Console" pitchFamily="49" charset="0"/>
              </a:rPr>
              <a:t>(object sender, </a:t>
            </a:r>
            <a:r>
              <a:rPr lang="en-GB" sz="1400" dirty="0" err="1" smtClean="0">
                <a:effectLst>
                  <a:outerShdw blurRad="38100" dist="38100" dir="2700000" algn="tl">
                    <a:srgbClr val="000000"/>
                  </a:outerShdw>
                </a:effectLst>
                <a:latin typeface="Lucida Console" pitchFamily="49" charset="0"/>
              </a:rPr>
              <a:t>StartupEventArgs</a:t>
            </a:r>
            <a:r>
              <a:rPr lang="en-GB" sz="1400" dirty="0" smtClean="0">
                <a:effectLst>
                  <a:outerShdw blurRad="38100" dist="38100" dir="2700000" algn="tl">
                    <a:srgbClr val="000000"/>
                  </a:outerShdw>
                </a:effectLst>
                <a:latin typeface="Lucida Console" pitchFamily="49" charset="0"/>
              </a:rPr>
              <a:t> e)</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string </a:t>
            </a:r>
            <a:r>
              <a:rPr lang="en-GB" sz="1400" dirty="0" err="1" smtClean="0">
                <a:effectLst>
                  <a:outerShdw blurRad="38100" dist="38100" dir="2700000" algn="tl">
                    <a:srgbClr val="000000"/>
                  </a:outerShdw>
                </a:effectLst>
                <a:latin typeface="Lucida Console" pitchFamily="49" charset="0"/>
              </a:rPr>
              <a:t>cultureName</a:t>
            </a:r>
            <a:r>
              <a:rPr lang="en-GB" sz="1400" dirty="0" smtClean="0">
                <a:effectLst>
                  <a:outerShdw blurRad="38100" dist="38100" dir="2700000" algn="tl">
                    <a:srgbClr val="000000"/>
                  </a:outerShdw>
                </a:effectLst>
                <a:latin typeface="Lucida Console" pitchFamily="49" charset="0"/>
              </a:rPr>
              <a:t> = </a:t>
            </a:r>
            <a:r>
              <a:rPr lang="en-GB" sz="1400" dirty="0" err="1" smtClean="0">
                <a:effectLst>
                  <a:outerShdw blurRad="38100" dist="38100" dir="2700000" algn="tl">
                    <a:srgbClr val="000000"/>
                  </a:outerShdw>
                </a:effectLst>
                <a:latin typeface="Lucida Console" pitchFamily="49" charset="0"/>
              </a:rPr>
              <a:t>e.InitParams</a:t>
            </a:r>
            <a:r>
              <a:rPr lang="en-GB" sz="1400" dirty="0" smtClean="0">
                <a:effectLst>
                  <a:outerShdw blurRad="38100" dist="38100" dir="2700000" algn="tl">
                    <a:srgbClr val="000000"/>
                  </a:outerShdw>
                </a:effectLst>
                <a:latin typeface="Lucida Console" pitchFamily="49" charset="0"/>
              </a:rPr>
              <a:t>["</a:t>
            </a:r>
            <a:r>
              <a:rPr lang="en-GB" sz="1400" dirty="0" err="1" smtClean="0">
                <a:effectLst>
                  <a:outerShdw blurRad="38100" dist="38100" dir="2700000" algn="tl">
                    <a:srgbClr val="000000"/>
                  </a:outerShdw>
                </a:effectLst>
                <a:latin typeface="Lucida Console" pitchFamily="49" charset="0"/>
              </a:rPr>
              <a:t>UICulture</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if (!</a:t>
            </a:r>
            <a:r>
              <a:rPr lang="en-GB" sz="1400" dirty="0" err="1" smtClean="0">
                <a:effectLst>
                  <a:outerShdw blurRad="38100" dist="38100" dir="2700000" algn="tl">
                    <a:srgbClr val="000000"/>
                  </a:outerShdw>
                </a:effectLst>
                <a:latin typeface="Lucida Console" pitchFamily="49" charset="0"/>
              </a:rPr>
              <a:t>String.IsNullOrEmpty</a:t>
            </a:r>
            <a:r>
              <a:rPr lang="en-GB" sz="1400" dirty="0" smtClean="0">
                <a:effectLst>
                  <a:outerShdw blurRad="38100" dist="38100" dir="2700000" algn="tl">
                    <a:srgbClr val="000000"/>
                  </a:outerShdw>
                </a:effectLst>
                <a:latin typeface="Lucida Console" pitchFamily="49" charset="0"/>
              </a:rPr>
              <a:t>(</a:t>
            </a:r>
            <a:r>
              <a:rPr lang="en-GB" sz="1400" dirty="0" err="1" smtClean="0">
                <a:effectLst>
                  <a:outerShdw blurRad="38100" dist="38100" dir="2700000" algn="tl">
                    <a:srgbClr val="000000"/>
                  </a:outerShdw>
                </a:effectLst>
                <a:latin typeface="Lucida Console" pitchFamily="49" charset="0"/>
              </a:rPr>
              <a:t>cultureName</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Thread.CurrentThread.CurrentUICulture</a:t>
            </a:r>
            <a:r>
              <a:rPr lang="en-GB" sz="1400" dirty="0" smtClean="0">
                <a:effectLst>
                  <a:outerShdw blurRad="38100" dist="38100" dir="2700000" algn="tl">
                    <a:srgbClr val="000000"/>
                  </a:outerShdw>
                </a:effectLst>
                <a:latin typeface="Lucida Console" pitchFamily="49" charset="0"/>
              </a:rPr>
              <a:t> = new </a:t>
            </a:r>
            <a:r>
              <a:rPr lang="en-GB" sz="1400" dirty="0" err="1" smtClean="0">
                <a:effectLst>
                  <a:outerShdw blurRad="38100" dist="38100" dir="2700000" algn="tl">
                    <a:srgbClr val="000000"/>
                  </a:outerShdw>
                </a:effectLst>
                <a:latin typeface="Lucida Console" pitchFamily="49" charset="0"/>
              </a:rPr>
              <a:t>CultureInfo</a:t>
            </a:r>
            <a:r>
              <a:rPr lang="en-GB" sz="1400" dirty="0" smtClean="0">
                <a:effectLst>
                  <a:outerShdw blurRad="38100" dist="38100" dir="2700000" algn="tl">
                    <a:srgbClr val="000000"/>
                  </a:outerShdw>
                </a:effectLst>
                <a:latin typeface="Lucida Console" pitchFamily="49" charset="0"/>
              </a:rPr>
              <a:t>(</a:t>
            </a:r>
            <a:r>
              <a:rPr lang="en-GB" sz="1400" dirty="0" err="1" smtClean="0">
                <a:effectLst>
                  <a:outerShdw blurRad="38100" dist="38100" dir="2700000" algn="tl">
                    <a:srgbClr val="000000"/>
                  </a:outerShdw>
                </a:effectLst>
                <a:latin typeface="Lucida Console" pitchFamily="49" charset="0"/>
              </a:rPr>
              <a:t>cultureName</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XapResourceLoader.Load</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else</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this.RootVisual</a:t>
            </a:r>
            <a:r>
              <a:rPr lang="en-GB" sz="1400" dirty="0" smtClean="0">
                <a:effectLst>
                  <a:outerShdw blurRad="38100" dist="38100" dir="2700000" algn="tl">
                    <a:srgbClr val="000000"/>
                  </a:outerShdw>
                </a:effectLst>
                <a:latin typeface="Lucida Console" pitchFamily="49" charset="0"/>
              </a:rPr>
              <a:t> = new Page();</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609600"/>
            <a:ext cx="9429816" cy="1143000"/>
          </a:xfrm>
        </p:spPr>
        <p:txBody>
          <a:bodyPr>
            <a:noAutofit/>
          </a:bodyPr>
          <a:lstStyle/>
          <a:p>
            <a:r>
              <a:rPr lang="en-GB" sz="3600" dirty="0" smtClean="0"/>
              <a:t>Download On Demand</a:t>
            </a:r>
            <a:br>
              <a:rPr lang="en-GB" sz="3600" dirty="0" smtClean="0"/>
            </a:br>
            <a:r>
              <a:rPr lang="en-GB" sz="3600" dirty="0" smtClean="0"/>
              <a:t>Changing The </a:t>
            </a:r>
            <a:r>
              <a:rPr lang="en-GB" sz="3600" dirty="0" err="1" smtClean="0"/>
              <a:t>Silverlight</a:t>
            </a:r>
            <a:r>
              <a:rPr lang="en-GB" sz="3600" dirty="0" smtClean="0"/>
              <a:t> Application</a:t>
            </a:r>
            <a:endParaRPr lang="en-GB" sz="3600" dirty="0"/>
          </a:p>
        </p:txBody>
      </p:sp>
      <p:sp>
        <p:nvSpPr>
          <p:cNvPr id="3" name="Content Placeholder 2"/>
          <p:cNvSpPr>
            <a:spLocks noGrp="1"/>
          </p:cNvSpPr>
          <p:nvPr>
            <p:ph idx="1"/>
          </p:nvPr>
        </p:nvSpPr>
        <p:spPr>
          <a:xfrm>
            <a:off x="500034" y="1981200"/>
            <a:ext cx="8215370" cy="4114800"/>
          </a:xfrm>
        </p:spPr>
        <p:txBody>
          <a:bodyPr/>
          <a:lstStyle/>
          <a:p>
            <a:r>
              <a:rPr lang="en-GB" dirty="0" smtClean="0"/>
              <a:t>Add the following lines to the App constructor</a:t>
            </a:r>
          </a:p>
          <a:p>
            <a:endParaRPr lang="en-GB" dirty="0" smtClean="0"/>
          </a:p>
          <a:p>
            <a:endParaRPr lang="en-GB" sz="2400" dirty="0" smtClean="0"/>
          </a:p>
          <a:p>
            <a:endParaRPr lang="en-GB" sz="2400" dirty="0" smtClean="0"/>
          </a:p>
          <a:p>
            <a:endParaRPr lang="en-GB" sz="2400" dirty="0" smtClean="0"/>
          </a:p>
          <a:p>
            <a:r>
              <a:rPr lang="en-GB" dirty="0" smtClean="0"/>
              <a:t>Add the following method to the App class</a:t>
            </a:r>
            <a:endParaRPr lang="en-GB" dirty="0"/>
          </a:p>
        </p:txBody>
      </p:sp>
      <p:sp>
        <p:nvSpPr>
          <p:cNvPr id="5" name="Rectangle 4"/>
          <p:cNvSpPr>
            <a:spLocks noChangeArrowheads="1"/>
          </p:cNvSpPr>
          <p:nvPr/>
        </p:nvSpPr>
        <p:spPr bwMode="auto">
          <a:xfrm>
            <a:off x="250825" y="2500306"/>
            <a:ext cx="8678893" cy="1857388"/>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err="1" smtClean="0">
                <a:effectLst>
                  <a:outerShdw blurRad="38100" dist="38100" dir="2700000" algn="tl">
                    <a:srgbClr val="000000"/>
                  </a:outerShdw>
                </a:effectLst>
                <a:latin typeface="Lucida Console" pitchFamily="49" charset="0"/>
              </a:rPr>
              <a:t>XapResourceLoader.AssemblyFilename</a:t>
            </a:r>
            <a:r>
              <a:rPr lang="en-GB" sz="1800" dirty="0" smtClean="0">
                <a:effectLst>
                  <a:outerShdw blurRad="38100" dist="38100" dir="2700000" algn="tl">
                    <a:srgbClr val="000000"/>
                  </a:outerShdw>
                </a:effectLst>
                <a:latin typeface="Lucida Console" pitchFamily="49" charset="0"/>
              </a:rPr>
              <a:t> = </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App.Current.GetType</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Assembly.FullName.Split</a:t>
            </a:r>
            <a:r>
              <a:rPr lang="en-GB" sz="1800" dirty="0" smtClean="0">
                <a:effectLst>
                  <a:outerShdw blurRad="38100" dist="38100" dir="2700000" algn="tl">
                    <a:srgbClr val="000000"/>
                  </a:outerShdw>
                </a:effectLst>
                <a:latin typeface="Lucida Console" pitchFamily="49" charset="0"/>
              </a:rPr>
              <a:t>(',')[0];</a:t>
            </a:r>
          </a:p>
          <a:p>
            <a:pPr>
              <a:lnSpc>
                <a:spcPct val="85000"/>
              </a:lnSpc>
              <a:spcBef>
                <a:spcPct val="20000"/>
              </a:spcBef>
            </a:pPr>
            <a:endParaRPr lang="en-GB" sz="18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800" dirty="0" err="1" smtClean="0">
                <a:effectLst>
                  <a:outerShdw blurRad="38100" dist="38100" dir="2700000" algn="tl">
                    <a:srgbClr val="000000"/>
                  </a:outerShdw>
                </a:effectLst>
                <a:latin typeface="Lucida Console" pitchFamily="49" charset="0"/>
              </a:rPr>
              <a:t>XapResourceLoader.OpenReadCompleted</a:t>
            </a:r>
            <a:r>
              <a:rPr lang="en-GB" sz="1800" dirty="0" smtClean="0">
                <a:effectLst>
                  <a:outerShdw blurRad="38100" dist="38100" dir="2700000" algn="tl">
                    <a:srgbClr val="000000"/>
                  </a:outerShdw>
                </a:effectLst>
                <a:latin typeface="Lucida Console" pitchFamily="49" charset="0"/>
              </a:rPr>
              <a:t> += </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new </a:t>
            </a:r>
            <a:r>
              <a:rPr lang="en-GB" sz="1800" dirty="0" err="1" smtClean="0">
                <a:effectLst>
                  <a:outerShdw blurRad="38100" dist="38100" dir="2700000" algn="tl">
                    <a:srgbClr val="000000"/>
                  </a:outerShdw>
                </a:effectLst>
                <a:latin typeface="Lucida Console" pitchFamily="49" charset="0"/>
              </a:rPr>
              <a:t>OpenReadCompletedEventHandler</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XapResourceLoader_OpenReadCompleted</a:t>
            </a:r>
            <a:r>
              <a:rPr lang="en-GB" sz="1800" dirty="0" smtClean="0">
                <a:effectLst>
                  <a:outerShdw blurRad="38100" dist="38100" dir="2700000" algn="tl">
                    <a:srgbClr val="000000"/>
                  </a:outerShdw>
                </a:effectLst>
                <a:latin typeface="Lucida Console" pitchFamily="49" charset="0"/>
              </a:rPr>
              <a:t>);</a:t>
            </a:r>
          </a:p>
        </p:txBody>
      </p:sp>
      <p:sp>
        <p:nvSpPr>
          <p:cNvPr id="7" name="Rectangle 6"/>
          <p:cNvSpPr>
            <a:spLocks noChangeArrowheads="1"/>
          </p:cNvSpPr>
          <p:nvPr/>
        </p:nvSpPr>
        <p:spPr bwMode="auto">
          <a:xfrm>
            <a:off x="250825" y="4843485"/>
            <a:ext cx="8678893" cy="1728787"/>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private void </a:t>
            </a:r>
            <a:r>
              <a:rPr lang="en-GB" sz="1800" dirty="0" err="1" smtClean="0">
                <a:effectLst>
                  <a:outerShdw blurRad="38100" dist="38100" dir="2700000" algn="tl">
                    <a:srgbClr val="000000"/>
                  </a:outerShdw>
                </a:effectLst>
                <a:latin typeface="Lucida Console" pitchFamily="49" charset="0"/>
              </a:rPr>
              <a:t>XapResourceLoader_OpenReadCompleted</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object sender, </a:t>
            </a:r>
            <a:r>
              <a:rPr lang="en-GB" sz="1800" dirty="0" err="1" smtClean="0">
                <a:effectLst>
                  <a:outerShdw blurRad="38100" dist="38100" dir="2700000" algn="tl">
                    <a:srgbClr val="000000"/>
                  </a:outerShdw>
                </a:effectLst>
                <a:latin typeface="Lucida Console" pitchFamily="49" charset="0"/>
              </a:rPr>
              <a:t>OpenReadCompletedEventArgs</a:t>
            </a:r>
            <a:r>
              <a:rPr lang="en-GB" sz="1800" dirty="0" smtClean="0">
                <a:effectLst>
                  <a:outerShdw blurRad="38100" dist="38100" dir="2700000" algn="tl">
                    <a:srgbClr val="000000"/>
                  </a:outerShdw>
                </a:effectLst>
                <a:latin typeface="Lucida Console" pitchFamily="49" charset="0"/>
              </a:rPr>
              <a:t> 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this.RootVisual</a:t>
            </a:r>
            <a:r>
              <a:rPr lang="en-GB" sz="1800" dirty="0" smtClean="0">
                <a:effectLst>
                  <a:outerShdw blurRad="38100" dist="38100" dir="2700000" algn="tl">
                    <a:srgbClr val="000000"/>
                  </a:outerShdw>
                </a:effectLst>
                <a:latin typeface="Lucida Console" pitchFamily="49" charset="0"/>
              </a:rPr>
              <a:t> = new Page();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166"/>
            <a:ext cx="7772400" cy="1143000"/>
          </a:xfrm>
        </p:spPr>
        <p:txBody>
          <a:bodyPr/>
          <a:lstStyle/>
          <a:p>
            <a:r>
              <a:rPr lang="en-GB" dirty="0" smtClean="0"/>
              <a:t>Download On Demand</a:t>
            </a:r>
            <a:br>
              <a:rPr lang="en-GB" dirty="0" smtClean="0"/>
            </a:br>
            <a:r>
              <a:rPr lang="en-GB" dirty="0" err="1" smtClean="0"/>
              <a:t>XapResourceLoader</a:t>
            </a:r>
            <a:r>
              <a:rPr lang="en-GB" dirty="0" smtClean="0"/>
              <a:t> Class</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a:spLocks noChangeArrowheads="1"/>
          </p:cNvSpPr>
          <p:nvPr/>
        </p:nvSpPr>
        <p:spPr bwMode="auto">
          <a:xfrm>
            <a:off x="250825" y="1643050"/>
            <a:ext cx="8678893" cy="5000660"/>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public static event </a:t>
            </a:r>
            <a:r>
              <a:rPr lang="en-GB" sz="1600" dirty="0" err="1" smtClean="0">
                <a:effectLst>
                  <a:outerShdw blurRad="38100" dist="38100" dir="2700000" algn="tl">
                    <a:srgbClr val="000000"/>
                  </a:outerShdw>
                </a:effectLst>
                <a:latin typeface="Lucida Console" pitchFamily="49" charset="0"/>
              </a:rPr>
              <a:t>OpenReadCompletedEventHandler</a:t>
            </a: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OpenReadCompleted</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public </a:t>
            </a:r>
            <a:r>
              <a:rPr lang="en-GB" sz="1600" dirty="0" smtClean="0">
                <a:effectLst>
                  <a:outerShdw blurRad="38100" dist="38100" dir="2700000" algn="tl">
                    <a:srgbClr val="000000"/>
                  </a:outerShdw>
                </a:effectLst>
                <a:latin typeface="Lucida Console" pitchFamily="49" charset="0"/>
              </a:rPr>
              <a:t>static string </a:t>
            </a:r>
            <a:r>
              <a:rPr lang="en-GB" sz="1600" dirty="0" err="1" smtClean="0">
                <a:effectLst>
                  <a:outerShdw blurRad="38100" dist="38100" dir="2700000" algn="tl">
                    <a:srgbClr val="000000"/>
                  </a:outerShdw>
                </a:effectLst>
                <a:latin typeface="Lucida Console" pitchFamily="49" charset="0"/>
              </a:rPr>
              <a:t>AssemblyFilename</a:t>
            </a:r>
            <a:r>
              <a:rPr lang="en-GB" sz="1600" dirty="0" smtClean="0">
                <a:effectLst>
                  <a:outerShdw blurRad="38100" dist="38100" dir="2700000" algn="tl">
                    <a:srgbClr val="000000"/>
                  </a:outerShdw>
                </a:effectLst>
                <a:latin typeface="Lucida Console" pitchFamily="49" charset="0"/>
              </a:rPr>
              <a:t> { get; set; </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endParaRPr lang="en-GB" sz="16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public </a:t>
            </a:r>
            <a:r>
              <a:rPr lang="en-GB" sz="1600" dirty="0" smtClean="0">
                <a:effectLst>
                  <a:outerShdw blurRad="38100" dist="38100" dir="2700000" algn="tl">
                    <a:srgbClr val="000000"/>
                  </a:outerShdw>
                </a:effectLst>
                <a:latin typeface="Lucida Console" pitchFamily="49" charset="0"/>
              </a:rPr>
              <a:t>static void Load()</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WebClient</a:t>
            </a: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webClient</a:t>
            </a:r>
            <a:r>
              <a:rPr lang="en-GB" sz="1600" dirty="0" smtClean="0">
                <a:effectLst>
                  <a:outerShdw blurRad="38100" dist="38100" dir="2700000" algn="tl">
                    <a:srgbClr val="000000"/>
                  </a:outerShdw>
                </a:effectLst>
                <a:latin typeface="Lucida Console" pitchFamily="49" charset="0"/>
              </a:rPr>
              <a:t> = new </a:t>
            </a:r>
            <a:r>
              <a:rPr lang="en-GB" sz="1600" dirty="0" err="1" smtClean="0">
                <a:effectLst>
                  <a:outerShdw blurRad="38100" dist="38100" dir="2700000" algn="tl">
                    <a:srgbClr val="000000"/>
                  </a:outerShdw>
                </a:effectLst>
                <a:latin typeface="Lucida Console" pitchFamily="49" charset="0"/>
              </a:rPr>
              <a:t>WebClient</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webClient.OpenReadCompleted</a:t>
            </a:r>
            <a:r>
              <a:rPr lang="en-GB" sz="1600" dirty="0" smtClean="0">
                <a:effectLst>
                  <a:outerShdw blurRad="38100" dist="38100" dir="2700000" algn="tl">
                    <a:srgbClr val="000000"/>
                  </a:outerShdw>
                </a:effectLst>
                <a:latin typeface="Lucida Console" pitchFamily="49" charset="0"/>
              </a:rPr>
              <a:t> += new </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OpenReadCompletedEventHandler</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InternalOpenReadCompleted</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if (</a:t>
            </a:r>
            <a:r>
              <a:rPr lang="en-GB" sz="1600" dirty="0" err="1" smtClean="0">
                <a:effectLst>
                  <a:outerShdw blurRad="38100" dist="38100" dir="2700000" algn="tl">
                    <a:srgbClr val="000000"/>
                  </a:outerShdw>
                </a:effectLst>
                <a:latin typeface="Lucida Console" pitchFamily="49" charset="0"/>
              </a:rPr>
              <a:t>OpenReadCompleted</a:t>
            </a:r>
            <a:r>
              <a:rPr lang="en-GB" sz="1600" dirty="0" smtClean="0">
                <a:effectLst>
                  <a:outerShdw blurRad="38100" dist="38100" dir="2700000" algn="tl">
                    <a:srgbClr val="000000"/>
                  </a:outerShdw>
                </a:effectLst>
                <a:latin typeface="Lucida Console" pitchFamily="49" charset="0"/>
              </a:rPr>
              <a:t> != null)</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webClient.OpenReadCompleted</a:t>
            </a:r>
            <a:r>
              <a:rPr lang="en-GB" sz="1600" dirty="0" smtClean="0">
                <a:effectLst>
                  <a:outerShdw blurRad="38100" dist="38100" dir="2700000" algn="tl">
                    <a:srgbClr val="000000"/>
                  </a:outerShdw>
                </a:effectLst>
                <a:latin typeface="Lucida Console" pitchFamily="49" charset="0"/>
              </a:rPr>
              <a:t> += </a:t>
            </a:r>
            <a:r>
              <a:rPr lang="en-GB" sz="1600" dirty="0" err="1" smtClean="0">
                <a:effectLst>
                  <a:outerShdw blurRad="38100" dist="38100" dir="2700000" algn="tl">
                    <a:srgbClr val="000000"/>
                  </a:outerShdw>
                </a:effectLst>
                <a:latin typeface="Lucida Console" pitchFamily="49" charset="0"/>
              </a:rPr>
              <a:t>OpenReadCompleted</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p>
          <a:p>
            <a:pPr>
              <a:lnSpc>
                <a:spcPct val="85000"/>
              </a:lnSpc>
              <a:spcBef>
                <a:spcPct val="20000"/>
              </a:spcBef>
            </a:pPr>
            <a:endParaRPr lang="en-GB" sz="16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Uri </a:t>
            </a:r>
            <a:r>
              <a:rPr lang="en-GB" sz="1600" dirty="0" err="1" smtClean="0">
                <a:effectLst>
                  <a:outerShdw blurRad="38100" dist="38100" dir="2700000" algn="tl">
                    <a:srgbClr val="000000"/>
                  </a:outerShdw>
                </a:effectLst>
                <a:latin typeface="Lucida Console" pitchFamily="49" charset="0"/>
              </a:rPr>
              <a:t>cultureUri</a:t>
            </a:r>
            <a:r>
              <a:rPr lang="en-GB" sz="1600" dirty="0" smtClean="0">
                <a:effectLst>
                  <a:outerShdw blurRad="38100" dist="38100" dir="2700000" algn="tl">
                    <a:srgbClr val="000000"/>
                  </a:outerShdw>
                </a:effectLst>
                <a:latin typeface="Lucida Console" pitchFamily="49" charset="0"/>
              </a:rPr>
              <a:t> = new Uri(</a:t>
            </a:r>
            <a:r>
              <a:rPr lang="en-GB" sz="1600" dirty="0" err="1" smtClean="0">
                <a:effectLst>
                  <a:outerShdw blurRad="38100" dist="38100" dir="2700000" algn="tl">
                    <a:srgbClr val="000000"/>
                  </a:outerShdw>
                </a:effectLst>
                <a:latin typeface="Lucida Console" pitchFamily="49" charset="0"/>
              </a:rPr>
              <a:t>String.Format</a:t>
            </a:r>
            <a:r>
              <a:rPr lang="en-GB" sz="1600" dirty="0" smtClean="0">
                <a:effectLst>
                  <a:outerShdw blurRad="38100" dist="38100" dir="2700000" algn="tl">
                    <a:srgbClr val="000000"/>
                  </a:outerShdw>
                </a:effectLst>
                <a:latin typeface="Lucida Console" pitchFamily="49" charset="0"/>
              </a:rPr>
              <a:t>("{0}.</a:t>
            </a:r>
            <a:r>
              <a:rPr lang="en-GB" sz="1600" dirty="0" err="1" smtClean="0">
                <a:effectLst>
                  <a:outerShdw blurRad="38100" dist="38100" dir="2700000" algn="tl">
                    <a:srgbClr val="000000"/>
                  </a:outerShdw>
                </a:effectLst>
                <a:latin typeface="Lucida Console" pitchFamily="49" charset="0"/>
              </a:rPr>
              <a:t>xap</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Thread.CurrentThread.CurrentUICulture.Name</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UriKind.Relative</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endParaRPr lang="en-GB" sz="16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webClient.OpenReadAsync</a:t>
            </a:r>
            <a:r>
              <a:rPr lang="en-GB" sz="1600" dirty="0" smtClean="0">
                <a:effectLst>
                  <a:outerShdw blurRad="38100" dist="38100" dir="2700000" algn="tl">
                    <a:srgbClr val="000000"/>
                  </a:outerShdw>
                </a:effectLst>
                <a:latin typeface="Lucida Console" pitchFamily="49" charset="0"/>
              </a:rPr>
              <a:t>(</a:t>
            </a:r>
            <a:r>
              <a:rPr lang="en-GB" sz="1600" dirty="0" err="1" smtClean="0">
                <a:effectLst>
                  <a:outerShdw blurRad="38100" dist="38100" dir="2700000" algn="tl">
                    <a:srgbClr val="000000"/>
                  </a:outerShdw>
                </a:effectLst>
                <a:latin typeface="Lucida Console" pitchFamily="49" charset="0"/>
              </a:rPr>
              <a:t>cultureUri</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166"/>
            <a:ext cx="7772400" cy="1143000"/>
          </a:xfrm>
        </p:spPr>
        <p:txBody>
          <a:bodyPr/>
          <a:lstStyle/>
          <a:p>
            <a:r>
              <a:rPr lang="en-GB" dirty="0" smtClean="0"/>
              <a:t>Download On Demand</a:t>
            </a:r>
            <a:br>
              <a:rPr lang="en-GB" dirty="0" smtClean="0"/>
            </a:br>
            <a:r>
              <a:rPr lang="en-GB" dirty="0" err="1" smtClean="0"/>
              <a:t>XapResourceLoader</a:t>
            </a:r>
            <a:r>
              <a:rPr lang="en-GB" dirty="0" smtClean="0"/>
              <a:t> Class</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a:spLocks noChangeArrowheads="1"/>
          </p:cNvSpPr>
          <p:nvPr/>
        </p:nvSpPr>
        <p:spPr bwMode="auto">
          <a:xfrm>
            <a:off x="250825" y="1643050"/>
            <a:ext cx="8678893" cy="4714908"/>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private static void </a:t>
            </a:r>
            <a:r>
              <a:rPr lang="en-GB" sz="1400" dirty="0" err="1" smtClean="0">
                <a:effectLst>
                  <a:outerShdw blurRad="38100" dist="38100" dir="2700000" algn="tl">
                    <a:srgbClr val="000000"/>
                  </a:outerShdw>
                </a:effectLst>
                <a:latin typeface="Lucida Console" pitchFamily="49" charset="0"/>
              </a:rPr>
              <a:t>InternalOpenReadCompleted</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object sender, </a:t>
            </a:r>
            <a:r>
              <a:rPr lang="en-GB" sz="1400" dirty="0" err="1" smtClean="0">
                <a:effectLst>
                  <a:outerShdw blurRad="38100" dist="38100" dir="2700000" algn="tl">
                    <a:srgbClr val="000000"/>
                  </a:outerShdw>
                </a:effectLst>
                <a:latin typeface="Lucida Console" pitchFamily="49" charset="0"/>
              </a:rPr>
              <a:t>OpenReadCompletedEventArgs</a:t>
            </a:r>
            <a:r>
              <a:rPr lang="en-GB" sz="1400" dirty="0" smtClean="0">
                <a:effectLst>
                  <a:outerShdw blurRad="38100" dist="38100" dir="2700000" algn="tl">
                    <a:srgbClr val="000000"/>
                  </a:outerShdw>
                </a:effectLst>
                <a:latin typeface="Lucida Console" pitchFamily="49" charset="0"/>
              </a:rPr>
              <a:t> e)</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if (</a:t>
            </a:r>
            <a:r>
              <a:rPr lang="en-GB" sz="1400" dirty="0" err="1" smtClean="0">
                <a:effectLst>
                  <a:outerShdw blurRad="38100" dist="38100" dir="2700000" algn="tl">
                    <a:srgbClr val="000000"/>
                  </a:outerShdw>
                </a:effectLst>
                <a:latin typeface="Lucida Console" pitchFamily="49" charset="0"/>
              </a:rPr>
              <a:t>e.Error</a:t>
            </a:r>
            <a:r>
              <a:rPr lang="en-GB" sz="1400" dirty="0" smtClean="0">
                <a:effectLst>
                  <a:outerShdw blurRad="38100" dist="38100" dir="2700000" algn="tl">
                    <a:srgbClr val="000000"/>
                  </a:outerShdw>
                </a:effectLst>
                <a:latin typeface="Lucida Console" pitchFamily="49" charset="0"/>
              </a:rPr>
              <a:t> == null &amp;&amp; !</a:t>
            </a:r>
            <a:r>
              <a:rPr lang="en-GB" sz="1400" dirty="0" err="1" smtClean="0">
                <a:effectLst>
                  <a:outerShdw blurRad="38100" dist="38100" dir="2700000" algn="tl">
                    <a:srgbClr val="000000"/>
                  </a:outerShdw>
                </a:effectLst>
                <a:latin typeface="Lucida Console" pitchFamily="49" charset="0"/>
              </a:rPr>
              <a:t>e.Cancelled</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Stream </a:t>
            </a:r>
            <a:r>
              <a:rPr lang="en-GB" sz="1400" dirty="0" err="1" smtClean="0">
                <a:effectLst>
                  <a:outerShdw blurRad="38100" dist="38100" dir="2700000" algn="tl">
                    <a:srgbClr val="000000"/>
                  </a:outerShdw>
                </a:effectLst>
                <a:latin typeface="Lucida Console" pitchFamily="49" charset="0"/>
              </a:rPr>
              <a:t>xapStream</a:t>
            </a:r>
            <a:r>
              <a:rPr lang="en-GB" sz="1400" dirty="0" smtClean="0">
                <a:effectLst>
                  <a:outerShdw blurRad="38100" dist="38100" dir="2700000" algn="tl">
                    <a:srgbClr val="000000"/>
                  </a:outerShdw>
                </a:effectLst>
                <a:latin typeface="Lucida Console" pitchFamily="49" charset="0"/>
              </a:rPr>
              <a:t> = </a:t>
            </a:r>
            <a:r>
              <a:rPr lang="en-GB" sz="1400" dirty="0" err="1" smtClean="0">
                <a:effectLst>
                  <a:outerShdw blurRad="38100" dist="38100" dir="2700000" algn="tl">
                    <a:srgbClr val="000000"/>
                  </a:outerShdw>
                </a:effectLst>
                <a:latin typeface="Lucida Console" pitchFamily="49" charset="0"/>
              </a:rPr>
              <a:t>e.Result</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Uri </a:t>
            </a:r>
            <a:r>
              <a:rPr lang="en-GB" sz="1400" dirty="0" err="1" smtClean="0">
                <a:effectLst>
                  <a:outerShdw blurRad="38100" dist="38100" dir="2700000" algn="tl">
                    <a:srgbClr val="000000"/>
                  </a:outerShdw>
                </a:effectLst>
                <a:latin typeface="Lucida Console" pitchFamily="49" charset="0"/>
              </a:rPr>
              <a:t>resourcesAssemblyUri</a:t>
            </a: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new Uri(</a:t>
            </a:r>
            <a:r>
              <a:rPr lang="en-GB" sz="1400" dirty="0" err="1" smtClean="0">
                <a:effectLst>
                  <a:outerShdw blurRad="38100" dist="38100" dir="2700000" algn="tl">
                    <a:srgbClr val="000000"/>
                  </a:outerShdw>
                </a:effectLst>
                <a:latin typeface="Lucida Console" pitchFamily="49" charset="0"/>
              </a:rPr>
              <a:t>GetResourcesAssemblyPath</a:t>
            </a: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UriKind.Relative</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StreamResourceInfo</a:t>
            </a: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xapStreamResourceInfo</a:t>
            </a: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new </a:t>
            </a:r>
            <a:r>
              <a:rPr lang="en-GB" sz="1400" dirty="0" err="1" smtClean="0">
                <a:effectLst>
                  <a:outerShdw blurRad="38100" dist="38100" dir="2700000" algn="tl">
                    <a:srgbClr val="000000"/>
                  </a:outerShdw>
                </a:effectLst>
                <a:latin typeface="Lucida Console" pitchFamily="49" charset="0"/>
              </a:rPr>
              <a:t>StreamResourceInfo</a:t>
            </a:r>
            <a:r>
              <a:rPr lang="en-GB" sz="1400" dirty="0" smtClean="0">
                <a:effectLst>
                  <a:outerShdw blurRad="38100" dist="38100" dir="2700000" algn="tl">
                    <a:srgbClr val="000000"/>
                  </a:outerShdw>
                </a:effectLst>
                <a:latin typeface="Lucida Console" pitchFamily="49" charset="0"/>
              </a:rPr>
              <a:t>(</a:t>
            </a:r>
            <a:r>
              <a:rPr lang="en-GB" sz="1400" dirty="0" err="1" smtClean="0">
                <a:effectLst>
                  <a:outerShdw blurRad="38100" dist="38100" dir="2700000" algn="tl">
                    <a:srgbClr val="000000"/>
                  </a:outerShdw>
                </a:effectLst>
                <a:latin typeface="Lucida Console" pitchFamily="49" charset="0"/>
              </a:rPr>
              <a:t>xapStream</a:t>
            </a:r>
            <a:r>
              <a:rPr lang="en-GB" sz="1400" dirty="0" smtClean="0">
                <a:effectLst>
                  <a:outerShdw blurRad="38100" dist="38100" dir="2700000" algn="tl">
                    <a:srgbClr val="000000"/>
                  </a:outerShdw>
                </a:effectLst>
                <a:latin typeface="Lucida Console" pitchFamily="49" charset="0"/>
              </a:rPr>
              <a:t>, null);</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StreamResourceInfo</a:t>
            </a: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resourcesAssemblyStreamResourceInfo</a:t>
            </a: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Application.GetResourceStream</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xapStreamResourceInfo</a:t>
            </a: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resourcesAssemblyUri</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if (</a:t>
            </a:r>
            <a:r>
              <a:rPr lang="en-GB" sz="1400" dirty="0" err="1" smtClean="0">
                <a:effectLst>
                  <a:outerShdw blurRad="38100" dist="38100" dir="2700000" algn="tl">
                    <a:srgbClr val="000000"/>
                  </a:outerShdw>
                </a:effectLst>
                <a:latin typeface="Lucida Console" pitchFamily="49" charset="0"/>
              </a:rPr>
              <a:t>resourcesAssemblyStreamResourceInfo</a:t>
            </a:r>
            <a:r>
              <a:rPr lang="en-GB" sz="1400" dirty="0" smtClean="0">
                <a:effectLst>
                  <a:outerShdw blurRad="38100" dist="38100" dir="2700000" algn="tl">
                    <a:srgbClr val="000000"/>
                  </a:outerShdw>
                </a:effectLst>
                <a:latin typeface="Lucida Console" pitchFamily="49" charset="0"/>
              </a:rPr>
              <a:t> != null)</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AssemblyPart</a:t>
            </a: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assemblyPart</a:t>
            </a:r>
            <a:r>
              <a:rPr lang="en-GB" sz="1400" dirty="0" smtClean="0">
                <a:effectLst>
                  <a:outerShdw blurRad="38100" dist="38100" dir="2700000" algn="tl">
                    <a:srgbClr val="000000"/>
                  </a:outerShdw>
                </a:effectLst>
                <a:latin typeface="Lucida Console" pitchFamily="49" charset="0"/>
              </a:rPr>
              <a:t> = new </a:t>
            </a:r>
            <a:r>
              <a:rPr lang="en-GB" sz="1400" dirty="0" err="1" smtClean="0">
                <a:effectLst>
                  <a:outerShdw blurRad="38100" dist="38100" dir="2700000" algn="tl">
                    <a:srgbClr val="000000"/>
                  </a:outerShdw>
                </a:effectLst>
                <a:latin typeface="Lucida Console" pitchFamily="49" charset="0"/>
              </a:rPr>
              <a:t>AssemblyPart</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assemblyPart.Load</a:t>
            </a:r>
            <a:r>
              <a:rPr lang="en-GB" sz="1400" dirty="0" smtClean="0">
                <a:effectLst>
                  <a:outerShdw blurRad="38100" dist="38100" dir="2700000" algn="tl">
                    <a:srgbClr val="000000"/>
                  </a:outerShdw>
                </a:effectLst>
                <a:latin typeface="Lucida Console" pitchFamily="49" charset="0"/>
              </a:rPr>
              <a:t>(</a:t>
            </a:r>
            <a:r>
              <a:rPr lang="en-GB" sz="1400" dirty="0" err="1" smtClean="0">
                <a:effectLst>
                  <a:outerShdw blurRad="38100" dist="38100" dir="2700000" algn="tl">
                    <a:srgbClr val="000000"/>
                  </a:outerShdw>
                </a:effectLst>
                <a:latin typeface="Lucida Console" pitchFamily="49" charset="0"/>
              </a:rPr>
              <a:t>resourcesAssemblyStreamResourceInfo.Stream</a:t>
            </a:r>
            <a:r>
              <a:rPr lang="en-GB" sz="14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166"/>
            <a:ext cx="7772400" cy="1143000"/>
          </a:xfrm>
        </p:spPr>
        <p:txBody>
          <a:bodyPr/>
          <a:lstStyle/>
          <a:p>
            <a:r>
              <a:rPr lang="en-GB" dirty="0" smtClean="0"/>
              <a:t>Download On Demand</a:t>
            </a:r>
            <a:br>
              <a:rPr lang="en-GB" dirty="0" smtClean="0"/>
            </a:br>
            <a:r>
              <a:rPr lang="en-GB" dirty="0" err="1" smtClean="0"/>
              <a:t>XapResourceLoader</a:t>
            </a:r>
            <a:r>
              <a:rPr lang="en-GB" dirty="0" smtClean="0"/>
              <a:t> Class</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a:spLocks noChangeArrowheads="1"/>
          </p:cNvSpPr>
          <p:nvPr/>
        </p:nvSpPr>
        <p:spPr bwMode="auto">
          <a:xfrm>
            <a:off x="250825" y="2214554"/>
            <a:ext cx="8678893" cy="1928826"/>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private static string </a:t>
            </a:r>
            <a:r>
              <a:rPr lang="en-GB" sz="1600" dirty="0" err="1" smtClean="0">
                <a:effectLst>
                  <a:outerShdw blurRad="38100" dist="38100" dir="2700000" algn="tl">
                    <a:srgbClr val="000000"/>
                  </a:outerShdw>
                </a:effectLst>
                <a:latin typeface="Lucida Console" pitchFamily="49" charset="0"/>
              </a:rPr>
              <a:t>GetResourcesAssemblyPath</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 e.g. "</a:t>
            </a:r>
            <a:r>
              <a:rPr lang="en-GB" sz="1600" dirty="0" err="1" smtClean="0">
                <a:effectLst>
                  <a:outerShdw blurRad="38100" dist="38100" dir="2700000" algn="tl">
                    <a:srgbClr val="000000"/>
                  </a:outerShdw>
                </a:effectLst>
                <a:latin typeface="Lucida Console" pitchFamily="49" charset="0"/>
              </a:rPr>
              <a:t>fr</a:t>
            </a:r>
            <a:r>
              <a:rPr lang="en-GB" sz="1600" dirty="0" smtClean="0">
                <a:effectLst>
                  <a:outerShdw blurRad="38100" dist="38100" dir="2700000" algn="tl">
                    <a:srgbClr val="000000"/>
                  </a:outerShdw>
                </a:effectLst>
                <a:latin typeface="Lucida Console" pitchFamily="49" charset="0"/>
              </a:rPr>
              <a:t>-FR/SilverlightApplication1.resources.dll"</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return </a:t>
            </a:r>
            <a:r>
              <a:rPr lang="en-GB" sz="1600" dirty="0" err="1" smtClean="0">
                <a:effectLst>
                  <a:outerShdw blurRad="38100" dist="38100" dir="2700000" algn="tl">
                    <a:srgbClr val="000000"/>
                  </a:outerShdw>
                </a:effectLst>
                <a:latin typeface="Lucida Console" pitchFamily="49" charset="0"/>
              </a:rPr>
              <a:t>Thread.CurrentThread.CurrentUICulture.Name</a:t>
            </a:r>
            <a:r>
              <a:rPr lang="en-GB" sz="1600" dirty="0" smtClean="0">
                <a:effectLst>
                  <a:outerShdw blurRad="38100" dist="38100" dir="2700000" algn="tl">
                    <a:srgbClr val="000000"/>
                  </a:outerShdw>
                </a:effectLst>
                <a:latin typeface="Lucida Console" pitchFamily="49" charset="0"/>
              </a:rPr>
              <a:t> + "/" +</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        </a:t>
            </a:r>
            <a:r>
              <a:rPr lang="en-GB" sz="1600" dirty="0" err="1" smtClean="0">
                <a:effectLst>
                  <a:outerShdw blurRad="38100" dist="38100" dir="2700000" algn="tl">
                    <a:srgbClr val="000000"/>
                  </a:outerShdw>
                </a:effectLst>
                <a:latin typeface="Lucida Console" pitchFamily="49" charset="0"/>
              </a:rPr>
              <a:t>AssemblyFilename</a:t>
            </a:r>
            <a:r>
              <a:rPr lang="en-GB" sz="1600" dirty="0" smtClean="0">
                <a:effectLst>
                  <a:outerShdw blurRad="38100" dist="38100" dir="2700000" algn="tl">
                    <a:srgbClr val="000000"/>
                  </a:outerShdw>
                </a:effectLst>
                <a:latin typeface="Lucida Console" pitchFamily="49" charset="0"/>
              </a:rPr>
              <a:t> + ".</a:t>
            </a:r>
            <a:r>
              <a:rPr lang="en-GB" sz="1600" dirty="0" err="1" smtClean="0">
                <a:effectLst>
                  <a:outerShdw blurRad="38100" dist="38100" dir="2700000" algn="tl">
                    <a:srgbClr val="000000"/>
                  </a:outerShdw>
                </a:effectLst>
                <a:latin typeface="Lucida Console" pitchFamily="49" charset="0"/>
              </a:rPr>
              <a:t>resources.dll</a:t>
            </a:r>
            <a:r>
              <a:rPr lang="en-GB" sz="16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600" dirty="0" smtClean="0">
                <a:effectLst>
                  <a:outerShdw blurRad="38100" dist="38100" dir="2700000" algn="tl">
                    <a:srgbClr val="000000"/>
                  </a:outerShdw>
                </a:effectLst>
                <a:latin typeface="Lucida Console" pitchFamily="49"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685800" y="214290"/>
            <a:ext cx="7772400" cy="1143000"/>
          </a:xfrm>
        </p:spPr>
        <p:txBody>
          <a:bodyPr/>
          <a:lstStyle/>
          <a:p>
            <a:pPr>
              <a:defRPr/>
            </a:pPr>
            <a:r>
              <a:rPr lang="en-GB" dirty="0"/>
              <a:t>About…</a:t>
            </a:r>
            <a:endParaRPr lang="en-US" dirty="0"/>
          </a:p>
        </p:txBody>
      </p:sp>
      <p:sp>
        <p:nvSpPr>
          <p:cNvPr id="6147" name="Rectangle 3"/>
          <p:cNvSpPr>
            <a:spLocks noGrp="1" noChangeArrowheads="1"/>
          </p:cNvSpPr>
          <p:nvPr>
            <p:ph idx="1"/>
          </p:nvPr>
        </p:nvSpPr>
        <p:spPr>
          <a:xfrm>
            <a:off x="179388" y="1285860"/>
            <a:ext cx="6480175" cy="4810140"/>
          </a:xfrm>
        </p:spPr>
        <p:txBody>
          <a:bodyPr/>
          <a:lstStyle/>
          <a:p>
            <a:r>
              <a:rPr lang="en-GB" sz="2800" dirty="0" smtClean="0"/>
              <a:t>Author of .NET Internationalization</a:t>
            </a:r>
            <a:endParaRPr lang="en-US" sz="2800" dirty="0" smtClean="0"/>
          </a:p>
          <a:p>
            <a:pPr lvl="1"/>
            <a:r>
              <a:rPr lang="en-US" sz="2400" dirty="0" smtClean="0"/>
              <a:t>Visit http://www.dotneti18n.com to download the complete source code</a:t>
            </a:r>
          </a:p>
          <a:p>
            <a:endParaRPr lang="en-US" sz="1800" dirty="0" smtClean="0"/>
          </a:p>
          <a:p>
            <a:r>
              <a:rPr lang="en-US" sz="2800" dirty="0" smtClean="0"/>
              <a:t>The .NET Developer Network</a:t>
            </a:r>
          </a:p>
          <a:p>
            <a:pPr lvl="1"/>
            <a:r>
              <a:rPr lang="en-US" sz="2400" dirty="0" smtClean="0"/>
              <a:t>http://www.dotnetdevnet.com</a:t>
            </a:r>
          </a:p>
          <a:p>
            <a:pPr lvl="1"/>
            <a:r>
              <a:rPr lang="en-US" sz="2400" dirty="0" smtClean="0"/>
              <a:t>Free user group for .NET developers, architects and IT Pros based in Bristol</a:t>
            </a:r>
          </a:p>
          <a:p>
            <a:endParaRPr lang="en-US" sz="1800" dirty="0" smtClean="0"/>
          </a:p>
          <a:p>
            <a:r>
              <a:rPr lang="en-US" sz="2800" dirty="0" smtClean="0"/>
              <a:t>DDD South West</a:t>
            </a:r>
          </a:p>
          <a:p>
            <a:pPr lvl="1"/>
            <a:r>
              <a:rPr lang="en-US" sz="2400" dirty="0" smtClean="0"/>
              <a:t>http://www.dddsouthwest.com</a:t>
            </a:r>
          </a:p>
          <a:p>
            <a:pPr lvl="1"/>
            <a:r>
              <a:rPr lang="en-US" sz="2400" dirty="0" smtClean="0"/>
              <a:t>Taunton, Saturday 23</a:t>
            </a:r>
            <a:r>
              <a:rPr lang="en-US" sz="2400" baseline="30000" dirty="0" smtClean="0"/>
              <a:t>rd</a:t>
            </a:r>
            <a:r>
              <a:rPr lang="en-US" sz="2400" dirty="0" smtClean="0"/>
              <a:t> May 2009</a:t>
            </a:r>
          </a:p>
        </p:txBody>
      </p:sp>
      <p:pic>
        <p:nvPicPr>
          <p:cNvPr id="6148" name="Picture 4" descr="Smith_0321341384_sketch"/>
          <p:cNvPicPr>
            <a:picLocks noChangeAspect="1" noChangeArrowheads="1"/>
          </p:cNvPicPr>
          <p:nvPr/>
        </p:nvPicPr>
        <p:blipFill>
          <a:blip r:embed="rId2" cstate="print"/>
          <a:srcRect/>
          <a:stretch>
            <a:fillRect/>
          </a:stretch>
        </p:blipFill>
        <p:spPr bwMode="auto">
          <a:xfrm>
            <a:off x="7643527" y="1357299"/>
            <a:ext cx="1187736" cy="1571636"/>
          </a:xfrm>
          <a:prstGeom prst="rect">
            <a:avLst/>
          </a:prstGeom>
          <a:noFill/>
          <a:ln w="9525">
            <a:noFill/>
            <a:miter lim="800000"/>
            <a:headEnd/>
            <a:tailEnd/>
          </a:ln>
        </p:spPr>
      </p:pic>
      <p:pic>
        <p:nvPicPr>
          <p:cNvPr id="6149" name="Picture 7" descr="C:\Conferences\DotNetDevNetLogo.jpg"/>
          <p:cNvPicPr>
            <a:picLocks noChangeAspect="1" noChangeArrowheads="1"/>
          </p:cNvPicPr>
          <p:nvPr/>
        </p:nvPicPr>
        <p:blipFill>
          <a:blip r:embed="rId3"/>
          <a:srcRect/>
          <a:stretch>
            <a:fillRect/>
          </a:stretch>
        </p:blipFill>
        <p:spPr bwMode="auto">
          <a:xfrm>
            <a:off x="6929438" y="3400432"/>
            <a:ext cx="1905000" cy="1028700"/>
          </a:xfrm>
          <a:prstGeom prst="rect">
            <a:avLst/>
          </a:prstGeom>
          <a:noFill/>
          <a:ln w="9525">
            <a:noFill/>
            <a:miter lim="800000"/>
            <a:headEnd/>
            <a:tailEnd/>
          </a:ln>
        </p:spPr>
      </p:pic>
      <p:pic>
        <p:nvPicPr>
          <p:cNvPr id="6" name="Picture 5" descr="DDDSouthWest.png"/>
          <p:cNvPicPr>
            <a:picLocks noChangeAspect="1"/>
          </p:cNvPicPr>
          <p:nvPr/>
        </p:nvPicPr>
        <p:blipFill>
          <a:blip r:embed="rId4"/>
          <a:stretch>
            <a:fillRect/>
          </a:stretch>
        </p:blipFill>
        <p:spPr>
          <a:xfrm>
            <a:off x="6638969" y="5000636"/>
            <a:ext cx="2219311" cy="11121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GB" dirty="0" err="1" smtClean="0"/>
              <a:t>Silverlight</a:t>
            </a:r>
            <a:r>
              <a:rPr lang="en-GB" dirty="0" smtClean="0"/>
              <a:t> Installation User Experience</a:t>
            </a:r>
            <a:endParaRPr lang="en-GB" dirty="0"/>
          </a:p>
        </p:txBody>
      </p:sp>
      <p:sp>
        <p:nvSpPr>
          <p:cNvPr id="3" name="Content Placeholder 2"/>
          <p:cNvSpPr>
            <a:spLocks noGrp="1"/>
          </p:cNvSpPr>
          <p:nvPr>
            <p:ph idx="1"/>
          </p:nvPr>
        </p:nvSpPr>
        <p:spPr>
          <a:xfrm>
            <a:off x="357158" y="1981200"/>
            <a:ext cx="8786842" cy="4114800"/>
          </a:xfrm>
        </p:spPr>
        <p:txBody>
          <a:bodyPr/>
          <a:lstStyle/>
          <a:p>
            <a:r>
              <a:rPr lang="en-GB" dirty="0" smtClean="0"/>
              <a:t>The </a:t>
            </a:r>
            <a:r>
              <a:rPr lang="en-GB" dirty="0" err="1" smtClean="0"/>
              <a:t>Silverlight</a:t>
            </a:r>
            <a:r>
              <a:rPr lang="en-GB" dirty="0" smtClean="0"/>
              <a:t> install image is retrieved from http://go.microsoft.com/fwlink/?LinkId=108181</a:t>
            </a:r>
          </a:p>
          <a:p>
            <a:pPr lvl="1"/>
            <a:r>
              <a:rPr lang="en-GB" dirty="0" smtClean="0"/>
              <a:t>This reads the browser's HTTP accept language setting and returns an image for that culture</a:t>
            </a:r>
          </a:p>
          <a:p>
            <a:pPr lvl="5"/>
            <a:r>
              <a:rPr lang="en-GB" dirty="0" smtClean="0"/>
              <a:t>English</a:t>
            </a:r>
          </a:p>
          <a:p>
            <a:pPr lvl="5"/>
            <a:endParaRPr lang="en-GB" dirty="0" smtClean="0"/>
          </a:p>
          <a:p>
            <a:pPr lvl="5"/>
            <a:r>
              <a:rPr lang="en-GB" dirty="0" smtClean="0"/>
              <a:t>French</a:t>
            </a:r>
          </a:p>
          <a:p>
            <a:pPr lvl="5"/>
            <a:endParaRPr lang="en-GB" dirty="0" smtClean="0"/>
          </a:p>
          <a:p>
            <a:pPr lvl="5"/>
            <a:r>
              <a:rPr lang="en-GB" dirty="0" smtClean="0"/>
              <a:t>Spanish</a:t>
            </a:r>
          </a:p>
          <a:p>
            <a:pPr lvl="5"/>
            <a:endParaRPr lang="en-GB" dirty="0" smtClean="0"/>
          </a:p>
          <a:p>
            <a:pPr lvl="5"/>
            <a:r>
              <a:rPr lang="en-GB" dirty="0" smtClean="0"/>
              <a:t>Japanese</a:t>
            </a:r>
            <a:endParaRPr lang="en-GB" dirty="0"/>
          </a:p>
        </p:txBody>
      </p:sp>
      <p:pic>
        <p:nvPicPr>
          <p:cNvPr id="4" name="Picture 3" descr="InstallSilverlight_English.bmp"/>
          <p:cNvPicPr>
            <a:picLocks noChangeAspect="1"/>
          </p:cNvPicPr>
          <p:nvPr/>
        </p:nvPicPr>
        <p:blipFill>
          <a:blip r:embed="rId2"/>
          <a:stretch>
            <a:fillRect/>
          </a:stretch>
        </p:blipFill>
        <p:spPr>
          <a:xfrm>
            <a:off x="4214810" y="3714752"/>
            <a:ext cx="2105025" cy="619125"/>
          </a:xfrm>
          <a:prstGeom prst="rect">
            <a:avLst/>
          </a:prstGeom>
        </p:spPr>
      </p:pic>
      <p:pic>
        <p:nvPicPr>
          <p:cNvPr id="5" name="Picture 4" descr="InstallSilverlight_French.bmp"/>
          <p:cNvPicPr>
            <a:picLocks noChangeAspect="1"/>
          </p:cNvPicPr>
          <p:nvPr/>
        </p:nvPicPr>
        <p:blipFill>
          <a:blip r:embed="rId3"/>
          <a:stretch>
            <a:fillRect/>
          </a:stretch>
        </p:blipFill>
        <p:spPr>
          <a:xfrm>
            <a:off x="4214810" y="4385404"/>
            <a:ext cx="2105025" cy="619125"/>
          </a:xfrm>
          <a:prstGeom prst="rect">
            <a:avLst/>
          </a:prstGeom>
        </p:spPr>
      </p:pic>
      <p:pic>
        <p:nvPicPr>
          <p:cNvPr id="6" name="Picture 5" descr="InstallSilverlight_Japanese.bmp"/>
          <p:cNvPicPr>
            <a:picLocks noChangeAspect="1"/>
          </p:cNvPicPr>
          <p:nvPr/>
        </p:nvPicPr>
        <p:blipFill>
          <a:blip r:embed="rId4"/>
          <a:stretch>
            <a:fillRect/>
          </a:stretch>
        </p:blipFill>
        <p:spPr>
          <a:xfrm>
            <a:off x="4214810" y="5671288"/>
            <a:ext cx="2105025" cy="619125"/>
          </a:xfrm>
          <a:prstGeom prst="rect">
            <a:avLst/>
          </a:prstGeom>
        </p:spPr>
      </p:pic>
      <p:pic>
        <p:nvPicPr>
          <p:cNvPr id="7" name="Picture 6" descr="InstallSilverlight_Spanish.bmp"/>
          <p:cNvPicPr>
            <a:picLocks noChangeAspect="1"/>
          </p:cNvPicPr>
          <p:nvPr/>
        </p:nvPicPr>
        <p:blipFill>
          <a:blip r:embed="rId5"/>
          <a:stretch>
            <a:fillRect/>
          </a:stretch>
        </p:blipFill>
        <p:spPr>
          <a:xfrm>
            <a:off x="4214810" y="5028346"/>
            <a:ext cx="21050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Silverlight</a:t>
            </a:r>
            <a:r>
              <a:rPr lang="en-GB" dirty="0" smtClean="0"/>
              <a:t> Installation User Experience (continued)</a:t>
            </a:r>
            <a:endParaRPr lang="en-GB" dirty="0"/>
          </a:p>
        </p:txBody>
      </p:sp>
      <p:sp>
        <p:nvSpPr>
          <p:cNvPr id="3" name="Content Placeholder 2"/>
          <p:cNvSpPr>
            <a:spLocks noGrp="1"/>
          </p:cNvSpPr>
          <p:nvPr>
            <p:ph idx="1"/>
          </p:nvPr>
        </p:nvSpPr>
        <p:spPr/>
        <p:txBody>
          <a:bodyPr/>
          <a:lstStyle/>
          <a:p>
            <a:r>
              <a:rPr lang="en-GB" dirty="0" smtClean="0"/>
              <a:t>The </a:t>
            </a:r>
            <a:r>
              <a:rPr lang="en-GB" dirty="0" err="1" smtClean="0"/>
              <a:t>Silverlight</a:t>
            </a:r>
            <a:r>
              <a:rPr lang="en-GB" dirty="0" smtClean="0"/>
              <a:t> add-in is installed using a Windows application</a:t>
            </a:r>
          </a:p>
          <a:p>
            <a:pPr lvl="1"/>
            <a:r>
              <a:rPr lang="en-GB" dirty="0" smtClean="0"/>
              <a:t>The Windows application uses the operating system's culture (e.g. en-US) to determine the localized resources to display</a:t>
            </a:r>
          </a:p>
          <a:p>
            <a:pPr lvl="1"/>
            <a:r>
              <a:rPr lang="en-GB" dirty="0" smtClean="0"/>
              <a:t>If you set your browser's language to a different language to your operating you will see a schizophrenic installation experience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09600"/>
            <a:ext cx="8572560" cy="1143000"/>
          </a:xfrm>
        </p:spPr>
        <p:txBody>
          <a:bodyPr/>
          <a:lstStyle/>
          <a:p>
            <a:r>
              <a:rPr lang="en-GB" dirty="0" err="1" smtClean="0"/>
              <a:t>Silverlight</a:t>
            </a:r>
            <a:r>
              <a:rPr lang="en-GB" dirty="0" smtClean="0"/>
              <a:t> Installation Testing Tip</a:t>
            </a:r>
            <a:endParaRPr lang="en-GB" dirty="0"/>
          </a:p>
        </p:txBody>
      </p:sp>
      <p:sp>
        <p:nvSpPr>
          <p:cNvPr id="3" name="Content Placeholder 2"/>
          <p:cNvSpPr>
            <a:spLocks noGrp="1"/>
          </p:cNvSpPr>
          <p:nvPr>
            <p:ph idx="1"/>
          </p:nvPr>
        </p:nvSpPr>
        <p:spPr>
          <a:xfrm>
            <a:off x="457200" y="1785926"/>
            <a:ext cx="8229600" cy="4523434"/>
          </a:xfrm>
        </p:spPr>
        <p:txBody>
          <a:bodyPr/>
          <a:lstStyle/>
          <a:p>
            <a:r>
              <a:rPr lang="en-GB" dirty="0" smtClean="0"/>
              <a:t>To save from having to uninstall and reinstall </a:t>
            </a:r>
            <a:r>
              <a:rPr lang="en-GB" dirty="0" err="1" smtClean="0"/>
              <a:t>Silverlight</a:t>
            </a:r>
            <a:r>
              <a:rPr lang="en-GB" dirty="0" smtClean="0"/>
              <a:t> to test the installation experience disable </a:t>
            </a:r>
            <a:r>
              <a:rPr lang="en-GB" dirty="0" err="1" smtClean="0"/>
              <a:t>Silverlight</a:t>
            </a:r>
            <a:r>
              <a:rPr lang="en-GB" dirty="0" smtClean="0"/>
              <a:t>:-</a:t>
            </a:r>
          </a:p>
          <a:p>
            <a:pPr lvl="1"/>
            <a:r>
              <a:rPr lang="en-GB" dirty="0" smtClean="0"/>
              <a:t>In Internet Explorer select Tools | Manage Add-ons | Enable or Disable Add-ons</a:t>
            </a:r>
          </a:p>
          <a:p>
            <a:pPr lvl="1"/>
            <a:r>
              <a:rPr lang="en-GB" dirty="0" smtClean="0"/>
              <a:t>Select Microsoft </a:t>
            </a:r>
            <a:r>
              <a:rPr lang="en-GB" dirty="0" err="1" smtClean="0"/>
              <a:t>Silverlight</a:t>
            </a:r>
            <a:r>
              <a:rPr lang="en-GB" dirty="0" smtClean="0"/>
              <a:t> and click on the Disable radio button</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GB" dirty="0" err="1" smtClean="0"/>
              <a:t>Silverlight</a:t>
            </a:r>
            <a:r>
              <a:rPr lang="en-GB" dirty="0" smtClean="0"/>
              <a:t> Runtime Culture Support</a:t>
            </a:r>
            <a:endParaRPr lang="en-GB" dirty="0"/>
          </a:p>
        </p:txBody>
      </p:sp>
      <p:sp>
        <p:nvSpPr>
          <p:cNvPr id="3" name="Content Placeholder 2"/>
          <p:cNvSpPr>
            <a:spLocks noGrp="1"/>
          </p:cNvSpPr>
          <p:nvPr>
            <p:ph idx="1"/>
          </p:nvPr>
        </p:nvSpPr>
        <p:spPr>
          <a:xfrm>
            <a:off x="685800" y="1714488"/>
            <a:ext cx="7772400" cy="4381512"/>
          </a:xfrm>
        </p:spPr>
        <p:txBody>
          <a:bodyPr/>
          <a:lstStyle/>
          <a:p>
            <a:r>
              <a:rPr lang="en-GB" sz="2800" dirty="0" err="1" smtClean="0"/>
              <a:t>Silverlight</a:t>
            </a:r>
            <a:r>
              <a:rPr lang="en-GB" sz="2800" dirty="0" smtClean="0"/>
              <a:t> is a single runtime that includes all supported languages:-</a:t>
            </a:r>
          </a:p>
          <a:p>
            <a:pPr lvl="1"/>
            <a:r>
              <a:rPr lang="en-GB" sz="2400" dirty="0" smtClean="0"/>
              <a:t>English (en-US)</a:t>
            </a:r>
          </a:p>
          <a:p>
            <a:pPr lvl="1"/>
            <a:r>
              <a:rPr lang="en-GB" sz="2400" dirty="0" smtClean="0"/>
              <a:t>French (</a:t>
            </a:r>
            <a:r>
              <a:rPr lang="en-GB" sz="2400" dirty="0" err="1" smtClean="0"/>
              <a:t>fr</a:t>
            </a:r>
            <a:r>
              <a:rPr lang="en-GB" sz="2400" dirty="0" smtClean="0"/>
              <a:t>)</a:t>
            </a:r>
          </a:p>
          <a:p>
            <a:pPr lvl="1"/>
            <a:r>
              <a:rPr lang="en-GB" sz="2400" dirty="0" smtClean="0"/>
              <a:t>German (de)</a:t>
            </a:r>
          </a:p>
          <a:p>
            <a:pPr lvl="1"/>
            <a:r>
              <a:rPr lang="en-GB" sz="2400" dirty="0" smtClean="0"/>
              <a:t>Italian (it)</a:t>
            </a:r>
          </a:p>
          <a:p>
            <a:pPr lvl="1"/>
            <a:r>
              <a:rPr lang="en-GB" sz="2400" dirty="0" smtClean="0"/>
              <a:t>Japanese (</a:t>
            </a:r>
            <a:r>
              <a:rPr lang="en-GB" sz="2400" dirty="0" err="1" smtClean="0"/>
              <a:t>jp</a:t>
            </a:r>
            <a:r>
              <a:rPr lang="en-GB" sz="2400" dirty="0" smtClean="0"/>
              <a:t>)</a:t>
            </a:r>
          </a:p>
          <a:p>
            <a:pPr lvl="1"/>
            <a:r>
              <a:rPr lang="en-GB" sz="2400" dirty="0" smtClean="0"/>
              <a:t>Korean (</a:t>
            </a:r>
            <a:r>
              <a:rPr lang="en-GB" sz="2400" dirty="0" err="1" smtClean="0"/>
              <a:t>ko</a:t>
            </a:r>
            <a:r>
              <a:rPr lang="en-GB" sz="2400" dirty="0" smtClean="0"/>
              <a:t>)</a:t>
            </a:r>
          </a:p>
          <a:p>
            <a:pPr lvl="1"/>
            <a:r>
              <a:rPr lang="en-GB" sz="2400" dirty="0" smtClean="0"/>
              <a:t>Spanish (</a:t>
            </a:r>
            <a:r>
              <a:rPr lang="en-GB" sz="2400" dirty="0" err="1" smtClean="0"/>
              <a:t>es</a:t>
            </a:r>
            <a:r>
              <a:rPr lang="en-GB" sz="2400" dirty="0" smtClean="0"/>
              <a:t>)</a:t>
            </a:r>
          </a:p>
          <a:p>
            <a:pPr lvl="1"/>
            <a:r>
              <a:rPr lang="en-GB" sz="2400" dirty="0" smtClean="0"/>
              <a:t>Chinese Simplified (</a:t>
            </a:r>
            <a:r>
              <a:rPr lang="en-GB" sz="2400" dirty="0" err="1" smtClean="0"/>
              <a:t>zh</a:t>
            </a:r>
            <a:r>
              <a:rPr lang="en-GB" sz="2400" dirty="0" smtClean="0"/>
              <a:t>-Hans)</a:t>
            </a:r>
          </a:p>
          <a:p>
            <a:pPr lvl="1"/>
            <a:r>
              <a:rPr lang="en-GB" sz="2400" dirty="0" smtClean="0"/>
              <a:t>Chinese Traditional (</a:t>
            </a:r>
            <a:r>
              <a:rPr lang="en-GB" sz="2400" dirty="0" err="1" smtClean="0"/>
              <a:t>zh-Hant</a:t>
            </a:r>
            <a:r>
              <a:rPr lang="en-GB" sz="2400" dirty="0" smtClean="0"/>
              <a:t>)</a:t>
            </a:r>
            <a:endParaRPr lang="en-GB"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143000"/>
          </a:xfrm>
        </p:spPr>
        <p:txBody>
          <a:bodyPr/>
          <a:lstStyle/>
          <a:p>
            <a:r>
              <a:rPr lang="en-GB" dirty="0" err="1" smtClean="0"/>
              <a:t>Silverlight</a:t>
            </a:r>
            <a:r>
              <a:rPr lang="en-GB" dirty="0" smtClean="0"/>
              <a:t> Configuration Dialog</a:t>
            </a:r>
            <a:endParaRPr lang="en-GB" dirty="0"/>
          </a:p>
        </p:txBody>
      </p:sp>
      <p:sp>
        <p:nvSpPr>
          <p:cNvPr id="3" name="Content Placeholder 2"/>
          <p:cNvSpPr>
            <a:spLocks noGrp="1"/>
          </p:cNvSpPr>
          <p:nvPr>
            <p:ph idx="1"/>
          </p:nvPr>
        </p:nvSpPr>
        <p:spPr>
          <a:xfrm>
            <a:off x="0" y="1214422"/>
            <a:ext cx="9144000" cy="4881578"/>
          </a:xfrm>
        </p:spPr>
        <p:txBody>
          <a:bodyPr/>
          <a:lstStyle/>
          <a:p>
            <a:r>
              <a:rPr lang="en-GB" sz="2400" dirty="0" smtClean="0"/>
              <a:t>The </a:t>
            </a:r>
            <a:r>
              <a:rPr lang="en-GB" sz="2400" dirty="0" err="1" smtClean="0"/>
              <a:t>Config</a:t>
            </a:r>
            <a:r>
              <a:rPr lang="en-GB" sz="2400" dirty="0" smtClean="0"/>
              <a:t> dialog's UI is dictated by the operating system (only)</a:t>
            </a:r>
          </a:p>
          <a:p>
            <a:endParaRPr lang="en-GB" sz="20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800" dirty="0" smtClean="0"/>
          </a:p>
          <a:p>
            <a:endParaRPr lang="en-GB" sz="2800" dirty="0" smtClean="0"/>
          </a:p>
          <a:p>
            <a:r>
              <a:rPr lang="en-GB" sz="2400" dirty="0" smtClean="0"/>
              <a:t>Defaults to English</a:t>
            </a:r>
            <a:endParaRPr lang="en-GB" sz="2400" dirty="0"/>
          </a:p>
        </p:txBody>
      </p:sp>
      <p:pic>
        <p:nvPicPr>
          <p:cNvPr id="4" name="Picture 3" descr="AboutDialog_en_US.png"/>
          <p:cNvPicPr>
            <a:picLocks noChangeAspect="1"/>
          </p:cNvPicPr>
          <p:nvPr/>
        </p:nvPicPr>
        <p:blipFill>
          <a:blip r:embed="rId2"/>
          <a:stretch>
            <a:fillRect/>
          </a:stretch>
        </p:blipFill>
        <p:spPr>
          <a:xfrm>
            <a:off x="214282" y="2076467"/>
            <a:ext cx="4819650" cy="3829050"/>
          </a:xfrm>
          <a:prstGeom prst="rect">
            <a:avLst/>
          </a:prstGeom>
        </p:spPr>
      </p:pic>
      <p:pic>
        <p:nvPicPr>
          <p:cNvPr id="5" name="Picture 4" descr="AboutDialog_fr_FR.png"/>
          <p:cNvPicPr>
            <a:picLocks noChangeAspect="1"/>
          </p:cNvPicPr>
          <p:nvPr/>
        </p:nvPicPr>
        <p:blipFill>
          <a:blip r:embed="rId3"/>
          <a:stretch>
            <a:fillRect/>
          </a:stretch>
        </p:blipFill>
        <p:spPr>
          <a:xfrm>
            <a:off x="1176346" y="2392092"/>
            <a:ext cx="4610100" cy="3829050"/>
          </a:xfrm>
          <a:prstGeom prst="rect">
            <a:avLst/>
          </a:prstGeom>
        </p:spPr>
      </p:pic>
      <p:pic>
        <p:nvPicPr>
          <p:cNvPr id="8" name="Picture 7" descr="AboutDialog_nb_NO.png"/>
          <p:cNvPicPr>
            <a:picLocks noChangeAspect="1"/>
          </p:cNvPicPr>
          <p:nvPr/>
        </p:nvPicPr>
        <p:blipFill>
          <a:blip r:embed="rId4"/>
          <a:stretch>
            <a:fillRect/>
          </a:stretch>
        </p:blipFill>
        <p:spPr>
          <a:xfrm>
            <a:off x="2571736" y="2705554"/>
            <a:ext cx="4819650" cy="3829050"/>
          </a:xfrm>
          <a:prstGeom prst="rect">
            <a:avLst/>
          </a:prstGeom>
        </p:spPr>
      </p:pic>
      <p:pic>
        <p:nvPicPr>
          <p:cNvPr id="7" name="Picture 6" descr="AboutDialog_ja_JP.png"/>
          <p:cNvPicPr>
            <a:picLocks noChangeAspect="1"/>
          </p:cNvPicPr>
          <p:nvPr/>
        </p:nvPicPr>
        <p:blipFill>
          <a:blip r:embed="rId5"/>
          <a:stretch>
            <a:fillRect/>
          </a:stretch>
        </p:blipFill>
        <p:spPr>
          <a:xfrm>
            <a:off x="4019580" y="3005161"/>
            <a:ext cx="4838700" cy="3781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enFileDialog_en_US.png"/>
          <p:cNvPicPr>
            <a:picLocks noChangeAspect="1"/>
          </p:cNvPicPr>
          <p:nvPr/>
        </p:nvPicPr>
        <p:blipFill>
          <a:blip r:embed="rId2"/>
          <a:stretch>
            <a:fillRect/>
          </a:stretch>
        </p:blipFill>
        <p:spPr>
          <a:xfrm>
            <a:off x="285720" y="2000240"/>
            <a:ext cx="5362575" cy="3990975"/>
          </a:xfrm>
          <a:prstGeom prst="rect">
            <a:avLst/>
          </a:prstGeom>
        </p:spPr>
      </p:pic>
      <p:sp>
        <p:nvSpPr>
          <p:cNvPr id="2" name="Title 1"/>
          <p:cNvSpPr>
            <a:spLocks noGrp="1"/>
          </p:cNvSpPr>
          <p:nvPr>
            <p:ph type="title"/>
          </p:nvPr>
        </p:nvSpPr>
        <p:spPr>
          <a:xfrm>
            <a:off x="0" y="285736"/>
            <a:ext cx="9144000" cy="1143000"/>
          </a:xfrm>
        </p:spPr>
        <p:txBody>
          <a:bodyPr>
            <a:normAutofit/>
          </a:bodyPr>
          <a:lstStyle/>
          <a:p>
            <a:r>
              <a:rPr lang="en-GB" sz="4000" dirty="0" err="1" smtClean="0"/>
              <a:t>Silverlight</a:t>
            </a:r>
            <a:r>
              <a:rPr lang="en-GB" sz="4000" dirty="0" smtClean="0"/>
              <a:t> Message &amp; File Dialogs</a:t>
            </a:r>
            <a:br>
              <a:rPr lang="en-GB" sz="4000" dirty="0" smtClean="0"/>
            </a:br>
            <a:r>
              <a:rPr lang="en-GB" sz="2800" dirty="0" smtClean="0"/>
              <a:t>(</a:t>
            </a:r>
            <a:r>
              <a:rPr lang="en-GB" sz="2800" dirty="0" err="1" smtClean="0"/>
              <a:t>MessageBox</a:t>
            </a:r>
            <a:r>
              <a:rPr lang="en-GB" sz="2800" dirty="0" smtClean="0"/>
              <a:t>, </a:t>
            </a:r>
            <a:r>
              <a:rPr lang="en-GB" sz="2800" dirty="0" err="1" smtClean="0"/>
              <a:t>OpenFileDialog</a:t>
            </a:r>
            <a:r>
              <a:rPr lang="en-GB" sz="2800" dirty="0" smtClean="0"/>
              <a:t>, </a:t>
            </a:r>
            <a:r>
              <a:rPr lang="en-GB" sz="2800" dirty="0" err="1" smtClean="0"/>
              <a:t>SaveFileDialog</a:t>
            </a:r>
            <a:r>
              <a:rPr lang="en-GB" sz="2800" dirty="0" smtClean="0"/>
              <a:t>)</a:t>
            </a:r>
            <a:endParaRPr lang="en-GB" sz="2800" dirty="0"/>
          </a:p>
        </p:txBody>
      </p:sp>
      <p:sp>
        <p:nvSpPr>
          <p:cNvPr id="3" name="Content Placeholder 2"/>
          <p:cNvSpPr>
            <a:spLocks noGrp="1"/>
          </p:cNvSpPr>
          <p:nvPr>
            <p:ph idx="1"/>
          </p:nvPr>
        </p:nvSpPr>
        <p:spPr>
          <a:xfrm>
            <a:off x="0" y="1571612"/>
            <a:ext cx="9144000" cy="4524388"/>
          </a:xfrm>
        </p:spPr>
        <p:txBody>
          <a:bodyPr/>
          <a:lstStyle/>
          <a:p>
            <a:r>
              <a:rPr lang="en-GB" sz="2400" dirty="0" smtClean="0"/>
              <a:t>These dialogs' UIs are dictated by the operating system (only)</a:t>
            </a:r>
          </a:p>
        </p:txBody>
      </p:sp>
      <p:pic>
        <p:nvPicPr>
          <p:cNvPr id="5" name="Picture 4" descr="OpenFileDialog_fr_FR.png"/>
          <p:cNvPicPr>
            <a:picLocks noChangeAspect="1"/>
          </p:cNvPicPr>
          <p:nvPr/>
        </p:nvPicPr>
        <p:blipFill>
          <a:blip r:embed="rId3"/>
          <a:stretch>
            <a:fillRect/>
          </a:stretch>
        </p:blipFill>
        <p:spPr>
          <a:xfrm>
            <a:off x="1142976" y="2285992"/>
            <a:ext cx="5362575" cy="3990975"/>
          </a:xfrm>
          <a:prstGeom prst="rect">
            <a:avLst/>
          </a:prstGeom>
        </p:spPr>
      </p:pic>
      <p:pic>
        <p:nvPicPr>
          <p:cNvPr id="6" name="Picture 5" descr="OpenFileDialog_nb_NO.png"/>
          <p:cNvPicPr>
            <a:picLocks noChangeAspect="1"/>
          </p:cNvPicPr>
          <p:nvPr/>
        </p:nvPicPr>
        <p:blipFill>
          <a:blip r:embed="rId4"/>
          <a:stretch>
            <a:fillRect/>
          </a:stretch>
        </p:blipFill>
        <p:spPr>
          <a:xfrm>
            <a:off x="1928794" y="2571744"/>
            <a:ext cx="5362575" cy="3990975"/>
          </a:xfrm>
          <a:prstGeom prst="rect">
            <a:avLst/>
          </a:prstGeom>
        </p:spPr>
      </p:pic>
      <p:pic>
        <p:nvPicPr>
          <p:cNvPr id="8" name="Picture 7" descr="OpenFileDialog_ja_JP.png"/>
          <p:cNvPicPr>
            <a:picLocks noChangeAspect="1"/>
          </p:cNvPicPr>
          <p:nvPr/>
        </p:nvPicPr>
        <p:blipFill>
          <a:blip r:embed="rId5"/>
          <a:stretch>
            <a:fillRect/>
          </a:stretch>
        </p:blipFill>
        <p:spPr>
          <a:xfrm>
            <a:off x="2714612" y="2857496"/>
            <a:ext cx="6248400" cy="3714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Silverlight</a:t>
            </a:r>
            <a:r>
              <a:rPr lang="en-GB" dirty="0" smtClean="0"/>
              <a:t> Globalized Controls</a:t>
            </a:r>
            <a:endParaRPr lang="en-GB" dirty="0"/>
          </a:p>
        </p:txBody>
      </p:sp>
      <p:sp>
        <p:nvSpPr>
          <p:cNvPr id="3" name="Content Placeholder 2"/>
          <p:cNvSpPr>
            <a:spLocks noGrp="1"/>
          </p:cNvSpPr>
          <p:nvPr>
            <p:ph idx="1"/>
          </p:nvPr>
        </p:nvSpPr>
        <p:spPr/>
        <p:txBody>
          <a:bodyPr/>
          <a:lstStyle/>
          <a:p>
            <a:r>
              <a:rPr lang="en-GB" dirty="0" smtClean="0"/>
              <a:t>The </a:t>
            </a:r>
            <a:r>
              <a:rPr lang="en-GB" dirty="0" err="1" smtClean="0"/>
              <a:t>DatePicker</a:t>
            </a:r>
            <a:r>
              <a:rPr lang="en-GB" dirty="0" smtClean="0"/>
              <a:t> and Calendar controls respect the </a:t>
            </a:r>
            <a:r>
              <a:rPr lang="en-GB" dirty="0" err="1" smtClean="0"/>
              <a:t>Thread.CurrentCulture</a:t>
            </a:r>
            <a:r>
              <a:rPr lang="en-GB" dirty="0" smtClean="0"/>
              <a:t> setting</a:t>
            </a:r>
            <a:endParaRPr lang="en-GB" dirty="0"/>
          </a:p>
        </p:txBody>
      </p:sp>
      <p:pic>
        <p:nvPicPr>
          <p:cNvPr id="4" name="Picture 3" descr="Controls_en_GB.png"/>
          <p:cNvPicPr>
            <a:picLocks noChangeAspect="1"/>
          </p:cNvPicPr>
          <p:nvPr/>
        </p:nvPicPr>
        <p:blipFill>
          <a:blip r:embed="rId2"/>
          <a:stretch>
            <a:fillRect/>
          </a:stretch>
        </p:blipFill>
        <p:spPr>
          <a:xfrm>
            <a:off x="638160" y="3143248"/>
            <a:ext cx="1790700" cy="2095500"/>
          </a:xfrm>
          <a:prstGeom prst="rect">
            <a:avLst/>
          </a:prstGeom>
        </p:spPr>
      </p:pic>
      <p:pic>
        <p:nvPicPr>
          <p:cNvPr id="5" name="Picture 4" descr="Controls_fr_FR.png"/>
          <p:cNvPicPr>
            <a:picLocks noChangeAspect="1"/>
          </p:cNvPicPr>
          <p:nvPr/>
        </p:nvPicPr>
        <p:blipFill>
          <a:blip r:embed="rId3"/>
          <a:stretch>
            <a:fillRect/>
          </a:stretch>
        </p:blipFill>
        <p:spPr>
          <a:xfrm>
            <a:off x="2638424" y="3143248"/>
            <a:ext cx="1790700" cy="2105025"/>
          </a:xfrm>
          <a:prstGeom prst="rect">
            <a:avLst/>
          </a:prstGeom>
        </p:spPr>
      </p:pic>
      <p:pic>
        <p:nvPicPr>
          <p:cNvPr id="6" name="Picture 5" descr="Controls_ja_JP.png"/>
          <p:cNvPicPr>
            <a:picLocks noChangeAspect="1"/>
          </p:cNvPicPr>
          <p:nvPr/>
        </p:nvPicPr>
        <p:blipFill>
          <a:blip r:embed="rId4"/>
          <a:stretch>
            <a:fillRect/>
          </a:stretch>
        </p:blipFill>
        <p:spPr>
          <a:xfrm>
            <a:off x="6567514" y="3143248"/>
            <a:ext cx="1790700" cy="2095500"/>
          </a:xfrm>
          <a:prstGeom prst="rect">
            <a:avLst/>
          </a:prstGeom>
        </p:spPr>
      </p:pic>
      <p:pic>
        <p:nvPicPr>
          <p:cNvPr id="7" name="Picture 6" descr="Controls_nb_NO.png"/>
          <p:cNvPicPr>
            <a:picLocks noChangeAspect="1"/>
          </p:cNvPicPr>
          <p:nvPr/>
        </p:nvPicPr>
        <p:blipFill>
          <a:blip r:embed="rId5"/>
          <a:stretch>
            <a:fillRect/>
          </a:stretch>
        </p:blipFill>
        <p:spPr>
          <a:xfrm>
            <a:off x="4638688" y="3143248"/>
            <a:ext cx="1771650" cy="2066925"/>
          </a:xfrm>
          <a:prstGeom prst="rect">
            <a:avLst/>
          </a:prstGeom>
        </p:spPr>
      </p:pic>
      <p:sp>
        <p:nvSpPr>
          <p:cNvPr id="8" name="Rounded Rectangle 7"/>
          <p:cNvSpPr/>
          <p:nvPr/>
        </p:nvSpPr>
        <p:spPr bwMode="auto">
          <a:xfrm>
            <a:off x="638160" y="2714620"/>
            <a:ext cx="1785950" cy="357190"/>
          </a:xfrm>
          <a:prstGeom prst="roundRect">
            <a:avLst/>
          </a:prstGeom>
          <a:solidFill>
            <a:schemeClr val="accent3">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66FF"/>
                </a:solidFill>
                <a:effectLst/>
                <a:latin typeface="Times New Roman" pitchFamily="18" charset="0"/>
              </a:rPr>
              <a:t>en-GB</a:t>
            </a:r>
          </a:p>
        </p:txBody>
      </p:sp>
      <p:sp>
        <p:nvSpPr>
          <p:cNvPr id="9" name="Rounded Rectangle 8"/>
          <p:cNvSpPr/>
          <p:nvPr/>
        </p:nvSpPr>
        <p:spPr bwMode="auto">
          <a:xfrm>
            <a:off x="2638424" y="2714620"/>
            <a:ext cx="1785950" cy="357190"/>
          </a:xfrm>
          <a:prstGeom prst="roundRect">
            <a:avLst/>
          </a:prstGeom>
          <a:solidFill>
            <a:schemeClr val="accent3">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rgbClr val="0066FF"/>
                </a:solidFill>
                <a:effectLst/>
                <a:latin typeface="Times New Roman" pitchFamily="18" charset="0"/>
              </a:rPr>
              <a:t>fr</a:t>
            </a:r>
            <a:r>
              <a:rPr kumimoji="0" lang="en-GB" sz="2400" b="0" i="0" u="none" strike="noStrike" cap="none" normalizeH="0" baseline="0" dirty="0" smtClean="0">
                <a:ln>
                  <a:noFill/>
                </a:ln>
                <a:solidFill>
                  <a:srgbClr val="0066FF"/>
                </a:solidFill>
                <a:effectLst/>
                <a:latin typeface="Times New Roman" pitchFamily="18" charset="0"/>
              </a:rPr>
              <a:t>-FR</a:t>
            </a:r>
          </a:p>
        </p:txBody>
      </p:sp>
      <p:sp>
        <p:nvSpPr>
          <p:cNvPr id="10" name="Rounded Rectangle 9"/>
          <p:cNvSpPr/>
          <p:nvPr/>
        </p:nvSpPr>
        <p:spPr bwMode="auto">
          <a:xfrm>
            <a:off x="4638688" y="2714620"/>
            <a:ext cx="1785950" cy="357190"/>
          </a:xfrm>
          <a:prstGeom prst="roundRect">
            <a:avLst/>
          </a:prstGeom>
          <a:solidFill>
            <a:schemeClr val="accent3">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rgbClr val="0066FF"/>
                </a:solidFill>
                <a:effectLst/>
                <a:latin typeface="Times New Roman" pitchFamily="18" charset="0"/>
              </a:rPr>
              <a:t>nb</a:t>
            </a:r>
            <a:r>
              <a:rPr kumimoji="0" lang="en-GB" sz="2400" b="0" i="0" u="none" strike="noStrike" cap="none" normalizeH="0" baseline="0" dirty="0" smtClean="0">
                <a:ln>
                  <a:noFill/>
                </a:ln>
                <a:solidFill>
                  <a:srgbClr val="0066FF"/>
                </a:solidFill>
                <a:effectLst/>
                <a:latin typeface="Times New Roman" pitchFamily="18" charset="0"/>
              </a:rPr>
              <a:t>-NO</a:t>
            </a:r>
          </a:p>
        </p:txBody>
      </p:sp>
      <p:sp>
        <p:nvSpPr>
          <p:cNvPr id="11" name="Rounded Rectangle 10"/>
          <p:cNvSpPr/>
          <p:nvPr/>
        </p:nvSpPr>
        <p:spPr bwMode="auto">
          <a:xfrm>
            <a:off x="6567514" y="2714620"/>
            <a:ext cx="1785950" cy="357190"/>
          </a:xfrm>
          <a:prstGeom prst="roundRect">
            <a:avLst/>
          </a:prstGeom>
          <a:solidFill>
            <a:schemeClr val="accent3">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rgbClr val="0066FF"/>
                </a:solidFill>
                <a:effectLst/>
                <a:latin typeface="Times New Roman" pitchFamily="18" charset="0"/>
              </a:rPr>
              <a:t>ja</a:t>
            </a:r>
            <a:r>
              <a:rPr kumimoji="0" lang="en-GB" sz="2400" b="0" i="0" u="none" strike="noStrike" cap="none" normalizeH="0" baseline="0" dirty="0" smtClean="0">
                <a:ln>
                  <a:noFill/>
                </a:ln>
                <a:solidFill>
                  <a:srgbClr val="0066FF"/>
                </a:solidFill>
                <a:effectLst/>
                <a:latin typeface="Times New Roman" pitchFamily="18" charset="0"/>
              </a:rPr>
              <a:t>-JP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50"/>
            <a:ext cx="9144000" cy="1143000"/>
          </a:xfrm>
        </p:spPr>
        <p:txBody>
          <a:bodyPr/>
          <a:lstStyle/>
          <a:p>
            <a:r>
              <a:rPr lang="en-GB" dirty="0" smtClean="0"/>
              <a:t>Localization And Globalization Sources Summary</a:t>
            </a:r>
            <a:endParaRPr lang="en-GB" dirty="0"/>
          </a:p>
        </p:txBody>
      </p:sp>
      <p:graphicFrame>
        <p:nvGraphicFramePr>
          <p:cNvPr id="4" name="Content Placeholder 3"/>
          <p:cNvGraphicFramePr>
            <a:graphicFrameLocks noGrp="1"/>
          </p:cNvGraphicFramePr>
          <p:nvPr>
            <p:ph idx="1"/>
          </p:nvPr>
        </p:nvGraphicFramePr>
        <p:xfrm>
          <a:off x="357158" y="2028526"/>
          <a:ext cx="8429685" cy="4582160"/>
        </p:xfrm>
        <a:graphic>
          <a:graphicData uri="http://schemas.openxmlformats.org/drawingml/2006/table">
            <a:tbl>
              <a:tblPr firstRow="1" bandRow="1">
                <a:tableStyleId>{1E171933-4619-4E11-9A3F-F7608DF75F80}</a:tableStyleId>
              </a:tblPr>
              <a:tblGrid>
                <a:gridCol w="2944212"/>
                <a:gridCol w="2675578"/>
                <a:gridCol w="2809895"/>
              </a:tblGrid>
              <a:tr h="370840">
                <a:tc>
                  <a:txBody>
                    <a:bodyPr/>
                    <a:lstStyle/>
                    <a:p>
                      <a:r>
                        <a:rPr lang="en-GB" dirty="0" smtClean="0"/>
                        <a:t>UI Element</a:t>
                      </a:r>
                      <a:endParaRPr lang="en-GB" dirty="0"/>
                    </a:p>
                  </a:txBody>
                  <a:tcPr/>
                </a:tc>
                <a:tc>
                  <a:txBody>
                    <a:bodyPr/>
                    <a:lstStyle/>
                    <a:p>
                      <a:r>
                        <a:rPr lang="en-GB" dirty="0" smtClean="0"/>
                        <a:t>Origin</a:t>
                      </a:r>
                      <a:endParaRPr lang="en-GB" dirty="0"/>
                    </a:p>
                  </a:txBody>
                  <a:tcPr/>
                </a:tc>
                <a:tc>
                  <a:txBody>
                    <a:bodyPr/>
                    <a:lstStyle/>
                    <a:p>
                      <a:r>
                        <a:rPr lang="en-GB" dirty="0" smtClean="0"/>
                        <a:t>Controlled By</a:t>
                      </a:r>
                      <a:endParaRPr lang="en-GB" dirty="0"/>
                    </a:p>
                  </a:txBody>
                  <a:tcPr/>
                </a:tc>
              </a:tr>
              <a:tr h="370840">
                <a:tc>
                  <a:txBody>
                    <a:bodyPr/>
                    <a:lstStyle/>
                    <a:p>
                      <a:r>
                        <a:rPr lang="en-GB" dirty="0" smtClean="0"/>
                        <a:t>.</a:t>
                      </a:r>
                      <a:r>
                        <a:rPr lang="en-GB" dirty="0" err="1" smtClean="0"/>
                        <a:t>aspx</a:t>
                      </a:r>
                      <a:r>
                        <a:rPr lang="en-GB" dirty="0" smtClean="0"/>
                        <a:t>/.</a:t>
                      </a:r>
                      <a:r>
                        <a:rPr lang="en-GB" dirty="0" err="1" smtClean="0"/>
                        <a:t>ascx</a:t>
                      </a:r>
                      <a:r>
                        <a:rPr lang="en-GB" baseline="0" dirty="0" smtClean="0"/>
                        <a:t> pages/controls</a:t>
                      </a:r>
                      <a:endParaRPr lang="en-GB" dirty="0"/>
                    </a:p>
                  </a:txBody>
                  <a:tcPr/>
                </a:tc>
                <a:tc>
                  <a:txBody>
                    <a:bodyPr/>
                    <a:lstStyle/>
                    <a:p>
                      <a:r>
                        <a:rPr lang="en-GB" dirty="0" smtClean="0"/>
                        <a:t>Your application</a:t>
                      </a:r>
                      <a:endParaRPr lang="en-GB" dirty="0"/>
                    </a:p>
                  </a:txBody>
                  <a:tcPr/>
                </a:tc>
                <a:tc>
                  <a:txBody>
                    <a:bodyPr/>
                    <a:lstStyle/>
                    <a:p>
                      <a:r>
                        <a:rPr lang="en-GB" dirty="0" err="1" smtClean="0"/>
                        <a:t>CurrentUICulture</a:t>
                      </a:r>
                      <a:endParaRPr lang="en-GB" dirty="0" smtClean="0"/>
                    </a:p>
                    <a:p>
                      <a:r>
                        <a:rPr lang="en-GB" baseline="0" dirty="0" smtClean="0"/>
                        <a:t>(&amp; </a:t>
                      </a:r>
                      <a:r>
                        <a:rPr lang="en-GB" baseline="0" dirty="0" err="1" smtClean="0"/>
                        <a:t>CurrentCulture</a:t>
                      </a:r>
                      <a:r>
                        <a:rPr lang="en-GB" baseline="0" dirty="0" smtClean="0"/>
                        <a:t>)</a:t>
                      </a:r>
                      <a:endParaRPr lang="en-GB" dirty="0"/>
                    </a:p>
                  </a:txBody>
                  <a:tcPr/>
                </a:tc>
              </a:tr>
              <a:tr h="370840">
                <a:tc>
                  <a:txBody>
                    <a:bodyPr/>
                    <a:lstStyle/>
                    <a:p>
                      <a:r>
                        <a:rPr lang="en-GB" dirty="0" err="1" smtClean="0"/>
                        <a:t>Silverlight</a:t>
                      </a:r>
                      <a:r>
                        <a:rPr lang="en-GB" dirty="0" smtClean="0"/>
                        <a:t> install image</a:t>
                      </a:r>
                      <a:endParaRPr lang="en-GB" dirty="0"/>
                    </a:p>
                  </a:txBody>
                  <a:tcPr/>
                </a:tc>
                <a:tc>
                  <a:txBody>
                    <a:bodyPr/>
                    <a:lstStyle/>
                    <a:p>
                      <a:r>
                        <a:rPr lang="en-GB" dirty="0" smtClean="0"/>
                        <a:t>Microsoft's server</a:t>
                      </a:r>
                      <a:endParaRPr lang="en-GB" dirty="0"/>
                    </a:p>
                  </a:txBody>
                  <a:tcPr/>
                </a:tc>
                <a:tc>
                  <a:txBody>
                    <a:bodyPr/>
                    <a:lstStyle/>
                    <a:p>
                      <a:r>
                        <a:rPr lang="en-GB" dirty="0" smtClean="0"/>
                        <a:t>Browser's HTTP ACCEPT LANGUAGE</a:t>
                      </a:r>
                      <a:endParaRPr lang="en-GB" dirty="0"/>
                    </a:p>
                  </a:txBody>
                  <a:tcPr/>
                </a:tc>
              </a:tr>
              <a:tr h="370840">
                <a:tc>
                  <a:txBody>
                    <a:bodyPr/>
                    <a:lstStyle/>
                    <a:p>
                      <a:r>
                        <a:rPr lang="en-GB" dirty="0" err="1" smtClean="0"/>
                        <a:t>Silverlight</a:t>
                      </a:r>
                      <a:r>
                        <a:rPr lang="en-GB" dirty="0" smtClean="0"/>
                        <a:t> install dialogs</a:t>
                      </a:r>
                      <a:endParaRPr lang="en-GB" dirty="0"/>
                    </a:p>
                  </a:txBody>
                  <a:tcPr/>
                </a:tc>
                <a:tc>
                  <a:txBody>
                    <a:bodyPr/>
                    <a:lstStyle/>
                    <a:p>
                      <a:r>
                        <a:rPr lang="en-GB" dirty="0" err="1" smtClean="0"/>
                        <a:t>Silverlight</a:t>
                      </a:r>
                      <a:r>
                        <a:rPr lang="en-GB" dirty="0" smtClean="0"/>
                        <a:t> install package</a:t>
                      </a:r>
                      <a:endParaRPr lang="en-GB" dirty="0"/>
                    </a:p>
                  </a:txBody>
                  <a:tcPr/>
                </a:tc>
                <a:tc>
                  <a:txBody>
                    <a:bodyPr/>
                    <a:lstStyle/>
                    <a:p>
                      <a:r>
                        <a:rPr lang="en-GB" dirty="0" smtClean="0"/>
                        <a:t>OS's UI Culture</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Silverlight</a:t>
                      </a:r>
                      <a:r>
                        <a:rPr lang="en-GB" dirty="0" smtClean="0"/>
                        <a:t> application</a:t>
                      </a:r>
                    </a:p>
                  </a:txBody>
                  <a:tcPr/>
                </a:tc>
                <a:tc>
                  <a:txBody>
                    <a:bodyPr/>
                    <a:lstStyle/>
                    <a:p>
                      <a:r>
                        <a:rPr lang="en-GB" dirty="0" smtClean="0"/>
                        <a:t>Your application</a:t>
                      </a:r>
                      <a:endParaRPr lang="en-GB" dirty="0"/>
                    </a:p>
                  </a:txBody>
                  <a:tcPr/>
                </a:tc>
                <a:tc>
                  <a:txBody>
                    <a:bodyPr/>
                    <a:lstStyle/>
                    <a:p>
                      <a:r>
                        <a:rPr lang="en-GB" dirty="0" err="1" smtClean="0"/>
                        <a:t>CurrentUICulture</a:t>
                      </a:r>
                      <a:endParaRPr lang="en-GB" dirty="0" smtClean="0"/>
                    </a:p>
                    <a:p>
                      <a:r>
                        <a:rPr lang="en-GB" dirty="0" smtClean="0"/>
                        <a:t>(&amp; </a:t>
                      </a:r>
                      <a:r>
                        <a:rPr lang="en-GB" dirty="0" err="1" smtClean="0"/>
                        <a:t>CurrentCulture</a:t>
                      </a:r>
                      <a:r>
                        <a:rPr lang="en-GB" dirty="0" smtClean="0"/>
                        <a:t>)</a:t>
                      </a:r>
                      <a:endParaRPr lang="en-GB" dirty="0"/>
                    </a:p>
                  </a:txBody>
                  <a:tcPr/>
                </a:tc>
              </a:tr>
              <a:tr h="370840">
                <a:tc>
                  <a:txBody>
                    <a:bodyPr/>
                    <a:lstStyle/>
                    <a:p>
                      <a:r>
                        <a:rPr lang="en-GB" dirty="0" err="1" smtClean="0"/>
                        <a:t>Silverlight</a:t>
                      </a:r>
                      <a:r>
                        <a:rPr lang="en-GB" dirty="0" smtClean="0"/>
                        <a:t> </a:t>
                      </a:r>
                      <a:r>
                        <a:rPr lang="en-GB" dirty="0" err="1" smtClean="0"/>
                        <a:t>config</a:t>
                      </a:r>
                      <a:r>
                        <a:rPr lang="en-GB" dirty="0" smtClean="0"/>
                        <a:t> dialog</a:t>
                      </a:r>
                      <a:endParaRPr lang="en-GB" dirty="0"/>
                    </a:p>
                  </a:txBody>
                  <a:tcPr/>
                </a:tc>
                <a:tc>
                  <a:txBody>
                    <a:bodyPr/>
                    <a:lstStyle/>
                    <a:p>
                      <a:r>
                        <a:rPr lang="en-GB" dirty="0" err="1" smtClean="0"/>
                        <a:t>Silverlight</a:t>
                      </a:r>
                      <a:r>
                        <a:rPr lang="en-GB" dirty="0" smtClean="0"/>
                        <a:t> runtime</a:t>
                      </a:r>
                      <a:endParaRPr lang="en-GB" dirty="0"/>
                    </a:p>
                  </a:txBody>
                  <a:tcPr/>
                </a:tc>
                <a:tc>
                  <a:txBody>
                    <a:bodyPr/>
                    <a:lstStyle/>
                    <a:p>
                      <a:r>
                        <a:rPr lang="en-GB" dirty="0" smtClean="0"/>
                        <a:t>OS's UI Culture</a:t>
                      </a:r>
                      <a:endParaRPr lang="en-GB" dirty="0"/>
                    </a:p>
                  </a:txBody>
                  <a:tcPr/>
                </a:tc>
              </a:tr>
              <a:tr h="370840">
                <a:tc>
                  <a:txBody>
                    <a:bodyPr/>
                    <a:lstStyle/>
                    <a:p>
                      <a:r>
                        <a:rPr lang="en-GB" dirty="0" err="1" smtClean="0"/>
                        <a:t>Silverlight</a:t>
                      </a:r>
                      <a:r>
                        <a:rPr lang="en-GB" baseline="0" dirty="0" smtClean="0"/>
                        <a:t> file dialogs</a:t>
                      </a:r>
                      <a:endParaRPr lang="en-GB" dirty="0"/>
                    </a:p>
                  </a:txBody>
                  <a:tcPr/>
                </a:tc>
                <a:tc>
                  <a:txBody>
                    <a:bodyPr/>
                    <a:lstStyle/>
                    <a:p>
                      <a:r>
                        <a:rPr lang="en-GB" dirty="0" smtClean="0"/>
                        <a:t>Client's</a:t>
                      </a:r>
                      <a:r>
                        <a:rPr lang="en-GB" baseline="0" dirty="0" smtClean="0"/>
                        <a:t> operating system</a:t>
                      </a:r>
                      <a:endParaRPr lang="en-GB" dirty="0"/>
                    </a:p>
                  </a:txBody>
                  <a:tcPr/>
                </a:tc>
                <a:tc>
                  <a:txBody>
                    <a:bodyPr/>
                    <a:lstStyle/>
                    <a:p>
                      <a:r>
                        <a:rPr lang="en-GB" dirty="0" smtClean="0"/>
                        <a:t>OS's UI Culture</a:t>
                      </a:r>
                      <a:endParaRPr lang="en-GB" dirty="0"/>
                    </a:p>
                  </a:txBody>
                  <a:tcPr/>
                </a:tc>
              </a:tr>
              <a:tr h="370840">
                <a:tc>
                  <a:txBody>
                    <a:bodyPr/>
                    <a:lstStyle/>
                    <a:p>
                      <a:r>
                        <a:rPr lang="en-GB" dirty="0" err="1" smtClean="0"/>
                        <a:t>Silverlight</a:t>
                      </a:r>
                      <a:r>
                        <a:rPr lang="en-GB" dirty="0" smtClean="0"/>
                        <a:t> controls</a:t>
                      </a:r>
                      <a:endParaRPr lang="en-GB" dirty="0"/>
                    </a:p>
                  </a:txBody>
                  <a:tcPr/>
                </a:tc>
                <a:tc>
                  <a:txBody>
                    <a:bodyPr/>
                    <a:lstStyle/>
                    <a:p>
                      <a:r>
                        <a:rPr lang="en-GB" dirty="0" err="1" smtClean="0"/>
                        <a:t>Silverlight</a:t>
                      </a:r>
                      <a:r>
                        <a:rPr lang="en-GB" dirty="0" smtClean="0"/>
                        <a:t> runtime</a:t>
                      </a:r>
                      <a:endParaRPr lang="en-GB" dirty="0"/>
                    </a:p>
                  </a:txBody>
                  <a:tcPr/>
                </a:tc>
                <a:tc>
                  <a:txBody>
                    <a:bodyPr/>
                    <a:lstStyle/>
                    <a:p>
                      <a:r>
                        <a:rPr lang="en-GB" dirty="0" err="1" smtClean="0"/>
                        <a:t>CurrentUICulture</a:t>
                      </a:r>
                      <a:endParaRPr lang="en-GB" dirty="0" smtClean="0"/>
                    </a:p>
                    <a:p>
                      <a:r>
                        <a:rPr lang="en-GB" dirty="0" smtClean="0"/>
                        <a:t>(&amp; </a:t>
                      </a:r>
                      <a:r>
                        <a:rPr lang="en-GB" dirty="0" err="1" smtClean="0"/>
                        <a:t>CurrentCulture</a:t>
                      </a:r>
                      <a:r>
                        <a:rPr lang="en-GB" dirty="0" smtClean="0"/>
                        <a:t>)</a:t>
                      </a:r>
                      <a:endParaRPr lang="en-GB"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Silverlight</a:t>
            </a:r>
            <a:r>
              <a:rPr lang="en-GB" dirty="0" smtClean="0"/>
              <a:t> Fonts</a:t>
            </a:r>
            <a:endParaRPr lang="en-GB" dirty="0"/>
          </a:p>
        </p:txBody>
      </p:sp>
      <p:sp>
        <p:nvSpPr>
          <p:cNvPr id="3" name="Content Placeholder 2"/>
          <p:cNvSpPr>
            <a:spLocks noGrp="1"/>
          </p:cNvSpPr>
          <p:nvPr>
            <p:ph idx="1"/>
          </p:nvPr>
        </p:nvSpPr>
        <p:spPr>
          <a:xfrm>
            <a:off x="214282" y="1981200"/>
            <a:ext cx="4929222" cy="4114800"/>
          </a:xfrm>
        </p:spPr>
        <p:txBody>
          <a:bodyPr/>
          <a:lstStyle/>
          <a:p>
            <a:r>
              <a:rPr lang="en-GB" dirty="0" err="1" smtClean="0"/>
              <a:t>Silverlight</a:t>
            </a:r>
            <a:r>
              <a:rPr lang="en-GB" dirty="0" smtClean="0"/>
              <a:t> supports 9 fonts on all platforms</a:t>
            </a:r>
          </a:p>
        </p:txBody>
      </p:sp>
      <p:pic>
        <p:nvPicPr>
          <p:cNvPr id="4" name="Picture 3" descr="SilverlightFonts.png"/>
          <p:cNvPicPr>
            <a:picLocks noChangeAspect="1"/>
          </p:cNvPicPr>
          <p:nvPr/>
        </p:nvPicPr>
        <p:blipFill>
          <a:blip r:embed="rId2"/>
          <a:stretch>
            <a:fillRect/>
          </a:stretch>
        </p:blipFill>
        <p:spPr>
          <a:xfrm>
            <a:off x="4714876" y="1643050"/>
            <a:ext cx="3987327" cy="507143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Font Fallback</a:t>
            </a:r>
            <a:endParaRPr lang="en-GB" dirty="0"/>
          </a:p>
        </p:txBody>
      </p:sp>
      <p:sp>
        <p:nvSpPr>
          <p:cNvPr id="3" name="Content Placeholder 2"/>
          <p:cNvSpPr>
            <a:spLocks noGrp="1"/>
          </p:cNvSpPr>
          <p:nvPr>
            <p:ph idx="1"/>
          </p:nvPr>
        </p:nvSpPr>
        <p:spPr/>
        <p:txBody>
          <a:bodyPr/>
          <a:lstStyle/>
          <a:p>
            <a:r>
              <a:rPr lang="en-GB" dirty="0" smtClean="0"/>
              <a:t>If you use a font that is not in the list </a:t>
            </a:r>
            <a:r>
              <a:rPr lang="en-GB" dirty="0" err="1" smtClean="0"/>
              <a:t>Silverlight</a:t>
            </a:r>
            <a:r>
              <a:rPr lang="en-GB" dirty="0" smtClean="0"/>
              <a:t> asks the operating system for the font</a:t>
            </a:r>
          </a:p>
          <a:p>
            <a:r>
              <a:rPr lang="en-GB" dirty="0" smtClean="0"/>
              <a:t>The operating system uses Font Fallback to find the best match for unknown fonts</a:t>
            </a:r>
          </a:p>
          <a:p>
            <a:pPr lvl="1"/>
            <a:r>
              <a:rPr lang="en-GB" dirty="0" smtClean="0"/>
              <a:t>Lucida Sans Unicode on Windows Vista Ultimate</a:t>
            </a:r>
          </a:p>
          <a:p>
            <a:pPr lvl="1"/>
            <a:endParaRPr lang="en-GB" dirty="0" smtClean="0"/>
          </a:p>
          <a:p>
            <a:pPr lvl="1"/>
            <a:endParaRPr lang="en-GB" dirty="0" smtClean="0"/>
          </a:p>
          <a:p>
            <a:pPr lvl="1"/>
            <a:r>
              <a:rPr lang="en-GB" dirty="0" smtClean="0"/>
              <a:t>Lucida Sans Unicode on Windows XP SP2 (East Asian support not installed)</a:t>
            </a:r>
            <a:endParaRPr lang="en-GB" dirty="0"/>
          </a:p>
        </p:txBody>
      </p:sp>
      <p:pic>
        <p:nvPicPr>
          <p:cNvPr id="4" name="Picture 3" descr="LucidaSansUnicodeHiraganaWithFontLinking.png"/>
          <p:cNvPicPr>
            <a:picLocks noChangeAspect="1"/>
          </p:cNvPicPr>
          <p:nvPr/>
        </p:nvPicPr>
        <p:blipFill>
          <a:blip r:embed="rId2"/>
          <a:stretch>
            <a:fillRect/>
          </a:stretch>
        </p:blipFill>
        <p:spPr>
          <a:xfrm>
            <a:off x="3500430" y="4000504"/>
            <a:ext cx="1866606" cy="642942"/>
          </a:xfrm>
          <a:prstGeom prst="rect">
            <a:avLst/>
          </a:prstGeom>
        </p:spPr>
      </p:pic>
      <p:pic>
        <p:nvPicPr>
          <p:cNvPr id="5" name="Picture 4" descr="LucidaSansUnicodeHiraganaWithNoFontLinking.png"/>
          <p:cNvPicPr>
            <a:picLocks noChangeAspect="1"/>
          </p:cNvPicPr>
          <p:nvPr/>
        </p:nvPicPr>
        <p:blipFill>
          <a:blip r:embed="rId3"/>
          <a:stretch>
            <a:fillRect/>
          </a:stretch>
        </p:blipFill>
        <p:spPr>
          <a:xfrm>
            <a:off x="3500430" y="5684709"/>
            <a:ext cx="1857388" cy="816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br>
              <a:rPr lang="en-US" dirty="0" smtClean="0"/>
            </a:br>
            <a:endParaRPr lang="en-US" dirty="0">
              <a:solidFill>
                <a:schemeClr val="tx1">
                  <a:lumMod val="65000"/>
                </a:schemeClr>
              </a:solidFill>
            </a:endParaRPr>
          </a:p>
        </p:txBody>
      </p:sp>
      <p:sp>
        <p:nvSpPr>
          <p:cNvPr id="3" name="Text Placeholder 2"/>
          <p:cNvSpPr>
            <a:spLocks noGrp="1"/>
          </p:cNvSpPr>
          <p:nvPr>
            <p:ph idx="1"/>
          </p:nvPr>
        </p:nvSpPr>
        <p:spPr>
          <a:xfrm>
            <a:off x="142844" y="1643050"/>
            <a:ext cx="9001156" cy="3776315"/>
          </a:xfrm>
        </p:spPr>
        <p:txBody>
          <a:bodyPr/>
          <a:lstStyle/>
          <a:p>
            <a:r>
              <a:rPr sz="2800" smtClean="0"/>
              <a:t>Localizing Silverlight </a:t>
            </a:r>
            <a:r>
              <a:rPr lang="en-GB" sz="2800" dirty="0" smtClean="0"/>
              <a:t>U</a:t>
            </a:r>
            <a:r>
              <a:rPr sz="2800" smtClean="0"/>
              <a:t>sing .resx </a:t>
            </a:r>
            <a:r>
              <a:rPr lang="en-GB" sz="2800" dirty="0" smtClean="0"/>
              <a:t>F</a:t>
            </a:r>
            <a:r>
              <a:rPr sz="2800" smtClean="0"/>
              <a:t>iles</a:t>
            </a:r>
            <a:endParaRPr lang="en-GB" sz="2800" dirty="0" smtClean="0"/>
          </a:p>
          <a:p>
            <a:r>
              <a:rPr lang="en-GB" sz="2800" dirty="0" smtClean="0"/>
              <a:t>Downloading Localized Resources On Demand</a:t>
            </a:r>
          </a:p>
          <a:p>
            <a:r>
              <a:rPr lang="en-GB" sz="2800" dirty="0" err="1" smtClean="0"/>
              <a:t>Silverlight</a:t>
            </a:r>
            <a:r>
              <a:rPr lang="en-GB" sz="2800" dirty="0" smtClean="0"/>
              <a:t> Installation User Experience</a:t>
            </a:r>
          </a:p>
          <a:p>
            <a:r>
              <a:rPr lang="en-GB" sz="2800" dirty="0" err="1" smtClean="0"/>
              <a:t>Silverlight</a:t>
            </a:r>
            <a:r>
              <a:rPr lang="en-GB" sz="2800" dirty="0" smtClean="0"/>
              <a:t> UI Localization</a:t>
            </a:r>
          </a:p>
          <a:p>
            <a:r>
              <a:rPr lang="en-GB" dirty="0" err="1" smtClean="0"/>
              <a:t>Silverlight</a:t>
            </a:r>
            <a:r>
              <a:rPr lang="en-GB" dirty="0" smtClean="0"/>
              <a:t> Fonts and Font Management</a:t>
            </a:r>
            <a:endParaRPr lang="en-GB" sz="2800" dirty="0" smtClean="0"/>
          </a:p>
          <a:p>
            <a:r>
              <a:rPr lang="en-GB" sz="2800" dirty="0" err="1" smtClean="0"/>
              <a:t>Silverlight</a:t>
            </a:r>
            <a:r>
              <a:rPr lang="en-GB" sz="2800" dirty="0" smtClean="0"/>
              <a:t> Globalization</a:t>
            </a:r>
            <a:endParaRPr lang="en-US" sz="28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Silverlight</a:t>
            </a:r>
            <a:r>
              <a:rPr lang="en-GB" dirty="0" smtClean="0"/>
              <a:t> Default Font</a:t>
            </a:r>
            <a:endParaRPr lang="en-GB" dirty="0"/>
          </a:p>
        </p:txBody>
      </p:sp>
      <p:sp>
        <p:nvSpPr>
          <p:cNvPr id="3" name="Content Placeholder 2"/>
          <p:cNvSpPr>
            <a:spLocks noGrp="1"/>
          </p:cNvSpPr>
          <p:nvPr>
            <p:ph idx="1"/>
          </p:nvPr>
        </p:nvSpPr>
        <p:spPr>
          <a:xfrm>
            <a:off x="142844" y="1981200"/>
            <a:ext cx="4643470" cy="4114800"/>
          </a:xfrm>
        </p:spPr>
        <p:txBody>
          <a:bodyPr/>
          <a:lstStyle/>
          <a:p>
            <a:r>
              <a:rPr lang="en-GB" dirty="0" err="1" smtClean="0"/>
              <a:t>Silverlight</a:t>
            </a:r>
            <a:r>
              <a:rPr lang="en-GB" dirty="0" smtClean="0"/>
              <a:t> uses the "Portable User Interface" font by default</a:t>
            </a:r>
          </a:p>
          <a:p>
            <a:r>
              <a:rPr lang="en-GB" dirty="0" smtClean="0"/>
              <a:t>The "Portable User Interface" font is an alias for Lucida Grande</a:t>
            </a:r>
          </a:p>
        </p:txBody>
      </p:sp>
      <p:pic>
        <p:nvPicPr>
          <p:cNvPr id="6" name="Picture 5" descr="SilverlightDefaultFont.png"/>
          <p:cNvPicPr>
            <a:picLocks noChangeAspect="1"/>
          </p:cNvPicPr>
          <p:nvPr/>
        </p:nvPicPr>
        <p:blipFill>
          <a:blip r:embed="rId2"/>
          <a:stretch>
            <a:fillRect/>
          </a:stretch>
        </p:blipFill>
        <p:spPr>
          <a:xfrm>
            <a:off x="4833961" y="2101551"/>
            <a:ext cx="4024319" cy="268700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Non-</a:t>
            </a:r>
            <a:r>
              <a:rPr lang="en-GB" dirty="0" err="1" smtClean="0"/>
              <a:t>Silverlight</a:t>
            </a:r>
            <a:r>
              <a:rPr lang="en-GB" dirty="0" smtClean="0"/>
              <a:t> Fonts</a:t>
            </a:r>
            <a:endParaRPr lang="en-GB" dirty="0"/>
          </a:p>
        </p:txBody>
      </p:sp>
      <p:sp>
        <p:nvSpPr>
          <p:cNvPr id="3" name="Content Placeholder 2"/>
          <p:cNvSpPr>
            <a:spLocks noGrp="1"/>
          </p:cNvSpPr>
          <p:nvPr>
            <p:ph idx="1"/>
          </p:nvPr>
        </p:nvSpPr>
        <p:spPr>
          <a:xfrm>
            <a:off x="357158" y="1981200"/>
            <a:ext cx="8572560" cy="4114800"/>
          </a:xfrm>
        </p:spPr>
        <p:txBody>
          <a:bodyPr/>
          <a:lstStyle/>
          <a:p>
            <a:r>
              <a:rPr lang="en-GB" dirty="0" smtClean="0"/>
              <a:t>Create a new </a:t>
            </a:r>
            <a:r>
              <a:rPr lang="en-GB" dirty="0" err="1" smtClean="0"/>
              <a:t>Silverlight</a:t>
            </a:r>
            <a:r>
              <a:rPr lang="en-GB" dirty="0" smtClean="0"/>
              <a:t> project</a:t>
            </a:r>
          </a:p>
          <a:p>
            <a:r>
              <a:rPr lang="en-GB" dirty="0" smtClean="0"/>
              <a:t>Add a folder called Fonts</a:t>
            </a:r>
          </a:p>
          <a:p>
            <a:r>
              <a:rPr lang="en-GB" dirty="0" smtClean="0"/>
              <a:t>Add a font, Oz.ttf, to the Fonts folder</a:t>
            </a:r>
          </a:p>
          <a:p>
            <a:pPr lvl="1"/>
            <a:r>
              <a:rPr lang="en-GB" dirty="0" smtClean="0"/>
              <a:t>Ensure that Build Action is set to Resource</a:t>
            </a:r>
          </a:p>
          <a:p>
            <a:r>
              <a:rPr lang="en-GB" dirty="0" smtClean="0"/>
              <a:t>Add a button to </a:t>
            </a:r>
            <a:r>
              <a:rPr lang="en-GB" dirty="0" err="1" smtClean="0"/>
              <a:t>Page.xaml</a:t>
            </a:r>
            <a:r>
              <a:rPr lang="en-GB" dirty="0" smtClean="0"/>
              <a:t>:-</a:t>
            </a:r>
            <a:endParaRPr lang="en-GB" dirty="0"/>
          </a:p>
        </p:txBody>
      </p:sp>
      <p:sp>
        <p:nvSpPr>
          <p:cNvPr id="4" name="Rectangle 3"/>
          <p:cNvSpPr>
            <a:spLocks noChangeArrowheads="1"/>
          </p:cNvSpPr>
          <p:nvPr/>
        </p:nvSpPr>
        <p:spPr bwMode="auto">
          <a:xfrm>
            <a:off x="250824" y="4500570"/>
            <a:ext cx="8678893" cy="871531"/>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&lt;Button </a:t>
            </a:r>
            <a:r>
              <a:rPr lang="en-GB" sz="1800" dirty="0" err="1" smtClean="0">
                <a:effectLst>
                  <a:outerShdw blurRad="38100" dist="38100" dir="2700000" algn="tl">
                    <a:srgbClr val="000000"/>
                  </a:outerShdw>
                </a:effectLst>
                <a:latin typeface="Lucida Console" pitchFamily="49" charset="0"/>
              </a:rPr>
              <a:t>FontFamily</a:t>
            </a:r>
            <a:r>
              <a:rPr lang="en-GB" sz="1800" dirty="0" smtClean="0">
                <a:effectLst>
                  <a:outerShdw blurRad="38100" dist="38100" dir="2700000" algn="tl">
                    <a:srgbClr val="000000"/>
                  </a:outerShdw>
                </a:effectLst>
                <a:latin typeface="Lucida Console" pitchFamily="49" charset="0"/>
              </a:rPr>
              <a:t>="Fonts/</a:t>
            </a:r>
            <a:r>
              <a:rPr lang="en-GB" sz="1800" dirty="0" err="1" smtClean="0">
                <a:effectLst>
                  <a:outerShdw blurRad="38100" dist="38100" dir="2700000" algn="tl">
                    <a:srgbClr val="000000"/>
                  </a:outerShdw>
                </a:effectLst>
                <a:latin typeface="Lucida Console" pitchFamily="49" charset="0"/>
              </a:rPr>
              <a:t>Oz.ttf#Australian</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Content="Hello World"/&gt;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143000"/>
          </a:xfrm>
        </p:spPr>
        <p:txBody>
          <a:bodyPr>
            <a:noAutofit/>
          </a:bodyPr>
          <a:lstStyle/>
          <a:p>
            <a:r>
              <a:rPr lang="en-GB" sz="3600" dirty="0" smtClean="0"/>
              <a:t>Downloading Fonts Asynchronously</a:t>
            </a:r>
            <a:endParaRPr lang="en-GB" sz="3600" dirty="0"/>
          </a:p>
        </p:txBody>
      </p:sp>
      <p:sp>
        <p:nvSpPr>
          <p:cNvPr id="3" name="Content Placeholder 2"/>
          <p:cNvSpPr>
            <a:spLocks noGrp="1"/>
          </p:cNvSpPr>
          <p:nvPr>
            <p:ph idx="1"/>
          </p:nvPr>
        </p:nvSpPr>
        <p:spPr>
          <a:xfrm>
            <a:off x="142844" y="1428736"/>
            <a:ext cx="9001156" cy="4667264"/>
          </a:xfrm>
        </p:spPr>
        <p:txBody>
          <a:bodyPr/>
          <a:lstStyle/>
          <a:p>
            <a:r>
              <a:rPr lang="en-GB" sz="2800" dirty="0" smtClean="0"/>
              <a:t>Delete the </a:t>
            </a:r>
            <a:r>
              <a:rPr lang="en-GB" sz="2800" dirty="0" err="1" smtClean="0"/>
              <a:t>FontFamily</a:t>
            </a:r>
            <a:r>
              <a:rPr lang="en-GB" sz="2800" dirty="0" smtClean="0"/>
              <a:t> from the Button control</a:t>
            </a:r>
          </a:p>
          <a:p>
            <a:r>
              <a:rPr lang="en-GB" sz="2800" dirty="0" smtClean="0"/>
              <a:t>Select Oz.ttf in the Fonts folder, set Build Action to None</a:t>
            </a:r>
          </a:p>
          <a:p>
            <a:r>
              <a:rPr lang="en-GB" sz="2800" dirty="0" smtClean="0"/>
              <a:t>Create a Fonts folder in the web project and add the font file to the folder</a:t>
            </a:r>
          </a:p>
          <a:p>
            <a:r>
              <a:rPr lang="en-GB" sz="2800" dirty="0" smtClean="0"/>
              <a:t>Add a click event with the following code:-</a:t>
            </a:r>
          </a:p>
        </p:txBody>
      </p:sp>
      <p:sp>
        <p:nvSpPr>
          <p:cNvPr id="4" name="Rectangle 3"/>
          <p:cNvSpPr>
            <a:spLocks noChangeArrowheads="1"/>
          </p:cNvSpPr>
          <p:nvPr/>
        </p:nvSpPr>
        <p:spPr bwMode="auto">
          <a:xfrm>
            <a:off x="250824" y="4313966"/>
            <a:ext cx="8678893" cy="2428892"/>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private void </a:t>
            </a:r>
            <a:r>
              <a:rPr lang="en-GB" sz="1800" dirty="0" err="1" smtClean="0">
                <a:effectLst>
                  <a:outerShdw blurRad="38100" dist="38100" dir="2700000" algn="tl">
                    <a:srgbClr val="000000"/>
                  </a:outerShdw>
                </a:effectLst>
                <a:latin typeface="Lucida Console" pitchFamily="49" charset="0"/>
              </a:rPr>
              <a:t>Button_Click</a:t>
            </a:r>
            <a:r>
              <a:rPr lang="en-GB" sz="1800" dirty="0" smtClean="0">
                <a:effectLst>
                  <a:outerShdw blurRad="38100" dist="38100" dir="2700000" algn="tl">
                    <a:srgbClr val="000000"/>
                  </a:outerShdw>
                </a:effectLst>
                <a:latin typeface="Lucida Console" pitchFamily="49" charset="0"/>
              </a:rPr>
              <a:t>(object sender, </a:t>
            </a:r>
            <a:r>
              <a:rPr lang="en-GB" sz="1800" dirty="0" err="1" smtClean="0">
                <a:effectLst>
                  <a:outerShdw blurRad="38100" dist="38100" dir="2700000" algn="tl">
                    <a:srgbClr val="000000"/>
                  </a:outerShdw>
                </a:effectLst>
                <a:latin typeface="Lucida Console" pitchFamily="49" charset="0"/>
              </a:rPr>
              <a:t>RoutedEventArgs</a:t>
            </a:r>
            <a:r>
              <a:rPr lang="en-GB" sz="1800" dirty="0" smtClean="0">
                <a:effectLst>
                  <a:outerShdw blurRad="38100" dist="38100" dir="2700000" algn="tl">
                    <a:srgbClr val="000000"/>
                  </a:outerShdw>
                </a:effectLst>
                <a:latin typeface="Lucida Console" pitchFamily="49" charset="0"/>
              </a:rPr>
              <a:t> 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WebClient</a:t>
            </a: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webClient</a:t>
            </a:r>
            <a:r>
              <a:rPr lang="en-GB" sz="1800" dirty="0" smtClean="0">
                <a:effectLst>
                  <a:outerShdw blurRad="38100" dist="38100" dir="2700000" algn="tl">
                    <a:srgbClr val="000000"/>
                  </a:outerShdw>
                </a:effectLst>
                <a:latin typeface="Lucida Console" pitchFamily="49" charset="0"/>
              </a:rPr>
              <a:t> = new </a:t>
            </a:r>
            <a:r>
              <a:rPr lang="en-GB" sz="1800" dirty="0" err="1" smtClean="0">
                <a:effectLst>
                  <a:outerShdw blurRad="38100" dist="38100" dir="2700000" algn="tl">
                    <a:srgbClr val="000000"/>
                  </a:outerShdw>
                </a:effectLst>
                <a:latin typeface="Lucida Console" pitchFamily="49" charset="0"/>
              </a:rPr>
              <a:t>WebClient</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webClient.OpenReadCompleted</a:t>
            </a:r>
            <a:r>
              <a:rPr lang="en-GB" sz="1800" dirty="0" smtClean="0">
                <a:effectLst>
                  <a:outerShdw blurRad="38100" dist="38100" dir="2700000" algn="tl">
                    <a:srgbClr val="000000"/>
                  </a:outerShdw>
                </a:effectLst>
                <a:latin typeface="Lucida Console" pitchFamily="49" charset="0"/>
              </a:rPr>
              <a:t> += new </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OpenReadCompletedEventHandler</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OpenReadCompleted</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webClient.OpenReadAsync</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new Uri("/Fonts/Oz.ttf", </a:t>
            </a:r>
            <a:r>
              <a:rPr lang="en-GB" sz="1800" dirty="0" err="1" smtClean="0">
                <a:effectLst>
                  <a:outerShdw blurRad="38100" dist="38100" dir="2700000" algn="tl">
                    <a:srgbClr val="000000"/>
                  </a:outerShdw>
                </a:effectLst>
                <a:latin typeface="Lucida Console" pitchFamily="49" charset="0"/>
              </a:rPr>
              <a:t>UriKind.Relative</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Autofit/>
          </a:bodyPr>
          <a:lstStyle/>
          <a:p>
            <a:r>
              <a:rPr lang="en-GB" sz="3600" dirty="0" smtClean="0"/>
              <a:t>Downloading Fonts Asynchronously</a:t>
            </a:r>
            <a:br>
              <a:rPr lang="en-GB" sz="3600" dirty="0" smtClean="0"/>
            </a:br>
            <a:r>
              <a:rPr lang="en-GB" sz="3600" dirty="0" smtClean="0"/>
              <a:t>(continued)</a:t>
            </a:r>
            <a:endParaRPr lang="en-GB" sz="3600" dirty="0"/>
          </a:p>
        </p:txBody>
      </p:sp>
      <p:sp>
        <p:nvSpPr>
          <p:cNvPr id="3" name="Content Placeholder 2"/>
          <p:cNvSpPr>
            <a:spLocks noGrp="1"/>
          </p:cNvSpPr>
          <p:nvPr>
            <p:ph idx="1"/>
          </p:nvPr>
        </p:nvSpPr>
        <p:spPr>
          <a:xfrm>
            <a:off x="142844" y="1981200"/>
            <a:ext cx="9001156" cy="4114800"/>
          </a:xfrm>
        </p:spPr>
        <p:txBody>
          <a:bodyPr/>
          <a:lstStyle/>
          <a:p>
            <a:r>
              <a:rPr lang="en-GB" sz="2800" dirty="0" smtClean="0"/>
              <a:t>Add a </a:t>
            </a:r>
            <a:r>
              <a:rPr lang="en-GB" sz="2800" dirty="0" err="1" smtClean="0"/>
              <a:t>TextBlock</a:t>
            </a:r>
            <a:r>
              <a:rPr lang="en-GB" sz="2800" dirty="0" smtClean="0"/>
              <a:t> to the page</a:t>
            </a:r>
          </a:p>
          <a:p>
            <a:r>
              <a:rPr lang="en-GB" sz="2800" dirty="0" smtClean="0"/>
              <a:t>Add the following code:-</a:t>
            </a:r>
          </a:p>
          <a:p>
            <a:endParaRPr lang="en-GB" sz="2800" dirty="0" smtClean="0"/>
          </a:p>
          <a:p>
            <a:endParaRPr lang="en-GB" sz="2800" dirty="0" smtClean="0"/>
          </a:p>
          <a:p>
            <a:endParaRPr lang="en-GB" sz="2800" dirty="0" smtClean="0"/>
          </a:p>
          <a:p>
            <a:endParaRPr lang="en-GB" sz="2800" dirty="0" smtClean="0"/>
          </a:p>
          <a:p>
            <a:endParaRPr lang="en-GB" sz="2800" dirty="0" smtClean="0"/>
          </a:p>
          <a:p>
            <a:r>
              <a:rPr lang="en-GB" sz="2800" dirty="0" smtClean="0"/>
              <a:t>Only </a:t>
            </a:r>
            <a:r>
              <a:rPr lang="en-GB" sz="2800" dirty="0" err="1" smtClean="0"/>
              <a:t>TextBlock</a:t>
            </a:r>
            <a:r>
              <a:rPr lang="en-GB" sz="2800" dirty="0" smtClean="0"/>
              <a:t> and </a:t>
            </a:r>
            <a:r>
              <a:rPr lang="en-GB" sz="2800" dirty="0" err="1" smtClean="0"/>
              <a:t>TextBox</a:t>
            </a:r>
            <a:r>
              <a:rPr lang="en-GB" sz="2800" dirty="0" smtClean="0"/>
              <a:t> have a </a:t>
            </a:r>
            <a:r>
              <a:rPr lang="en-GB" sz="2800" dirty="0" err="1" smtClean="0"/>
              <a:t>FontSource</a:t>
            </a:r>
            <a:r>
              <a:rPr lang="en-GB" sz="2800" dirty="0" smtClean="0"/>
              <a:t> property</a:t>
            </a:r>
          </a:p>
        </p:txBody>
      </p:sp>
      <p:sp>
        <p:nvSpPr>
          <p:cNvPr id="4" name="Rectangle 3"/>
          <p:cNvSpPr>
            <a:spLocks noChangeArrowheads="1"/>
          </p:cNvSpPr>
          <p:nvPr/>
        </p:nvSpPr>
        <p:spPr bwMode="auto">
          <a:xfrm>
            <a:off x="142844" y="3071810"/>
            <a:ext cx="8786873" cy="2428892"/>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private void </a:t>
            </a:r>
            <a:r>
              <a:rPr lang="en-GB" sz="1800" dirty="0" err="1" smtClean="0">
                <a:effectLst>
                  <a:outerShdw blurRad="38100" dist="38100" dir="2700000" algn="tl">
                    <a:srgbClr val="000000"/>
                  </a:outerShdw>
                </a:effectLst>
                <a:latin typeface="Lucida Console" pitchFamily="49" charset="0"/>
              </a:rPr>
              <a:t>OpenReadCompleted</a:t>
            </a:r>
            <a:r>
              <a:rPr lang="en-GB" sz="1800" dirty="0" smtClean="0">
                <a:effectLst>
                  <a:outerShdw blurRad="38100" dist="38100" dir="2700000" algn="tl">
                    <a:srgbClr val="000000"/>
                  </a:outerShdw>
                </a:effectLst>
                <a:latin typeface="Lucida Console" pitchFamily="49" charset="0"/>
              </a:rPr>
              <a:t>(object sender</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smtClean="0">
                <a:effectLst>
                  <a:outerShdw blurRad="38100" dist="38100" dir="2700000" algn="tl">
                    <a:srgbClr val="000000"/>
                  </a:outerShdw>
                </a:effectLst>
                <a:latin typeface="Lucida Console" pitchFamily="49" charset="0"/>
              </a:rPr>
              <a:t>  </a:t>
            </a: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OpenReadCompletedEventArgs</a:t>
            </a:r>
            <a:r>
              <a:rPr lang="en-GB" sz="1800" dirty="0" smtClean="0">
                <a:effectLst>
                  <a:outerShdw blurRad="38100" dist="38100" dir="2700000" algn="tl">
                    <a:srgbClr val="000000"/>
                  </a:outerShdw>
                </a:effectLst>
                <a:latin typeface="Lucida Console" pitchFamily="49" charset="0"/>
              </a:rPr>
              <a:t> 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this.TextBlock1.FontSource = new </a:t>
            </a:r>
            <a:r>
              <a:rPr lang="en-GB" sz="1800" dirty="0" err="1" smtClean="0">
                <a:effectLst>
                  <a:outerShdw blurRad="38100" dist="38100" dir="2700000" algn="tl">
                    <a:srgbClr val="000000"/>
                  </a:outerShdw>
                </a:effectLst>
                <a:latin typeface="Lucida Console" pitchFamily="49" charset="0"/>
              </a:rPr>
              <a:t>FontSource</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e.Result</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this.TextBlock1.FontFamily = new </a:t>
            </a:r>
            <a:r>
              <a:rPr lang="en-GB" sz="1800" dirty="0" err="1" smtClean="0">
                <a:effectLst>
                  <a:outerShdw blurRad="38100" dist="38100" dir="2700000" algn="tl">
                    <a:srgbClr val="000000"/>
                  </a:outerShdw>
                </a:effectLst>
                <a:latin typeface="Lucida Console" pitchFamily="49" charset="0"/>
              </a:rPr>
              <a:t>FontFamily</a:t>
            </a:r>
            <a:r>
              <a:rPr lang="en-GB" sz="1800" dirty="0" smtClean="0">
                <a:effectLst>
                  <a:outerShdw blurRad="38100" dist="38100" dir="2700000" algn="tl">
                    <a:srgbClr val="000000"/>
                  </a:outerShdw>
                </a:effectLst>
                <a:latin typeface="Lucida Console" pitchFamily="49" charset="0"/>
              </a:rPr>
              <a:t>("Australian");</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this.TextBlock1.Text = "The font has landed";</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Font </a:t>
            </a:r>
            <a:r>
              <a:rPr lang="en-GB" dirty="0" err="1" smtClean="0"/>
              <a:t>Subsetting</a:t>
            </a:r>
            <a:endParaRPr lang="en-GB" dirty="0"/>
          </a:p>
        </p:txBody>
      </p:sp>
      <p:sp>
        <p:nvSpPr>
          <p:cNvPr id="3" name="Content Placeholder 2"/>
          <p:cNvSpPr>
            <a:spLocks noGrp="1"/>
          </p:cNvSpPr>
          <p:nvPr>
            <p:ph idx="1"/>
          </p:nvPr>
        </p:nvSpPr>
        <p:spPr>
          <a:xfrm>
            <a:off x="142844" y="1571612"/>
            <a:ext cx="5457836" cy="4524388"/>
          </a:xfrm>
        </p:spPr>
        <p:txBody>
          <a:bodyPr/>
          <a:lstStyle/>
          <a:p>
            <a:r>
              <a:rPr lang="en-GB" sz="2800" dirty="0" smtClean="0"/>
              <a:t>Open a </a:t>
            </a:r>
            <a:r>
              <a:rPr lang="en-GB" sz="2800" dirty="0" err="1" smtClean="0"/>
              <a:t>Silverlight</a:t>
            </a:r>
            <a:r>
              <a:rPr lang="en-GB" sz="2800" dirty="0" smtClean="0"/>
              <a:t> project in Blend 2 or above</a:t>
            </a:r>
          </a:p>
          <a:p>
            <a:r>
              <a:rPr lang="en-GB" sz="2800" dirty="0" smtClean="0"/>
              <a:t>Add a font</a:t>
            </a:r>
          </a:p>
          <a:p>
            <a:pPr lvl="1"/>
            <a:r>
              <a:rPr lang="en-GB" sz="2400" dirty="0" smtClean="0"/>
              <a:t>Tools | Font Manager</a:t>
            </a:r>
          </a:p>
          <a:p>
            <a:pPr lvl="1"/>
            <a:r>
              <a:rPr lang="en-GB" sz="2400" dirty="0" smtClean="0"/>
              <a:t>Select Mongolian </a:t>
            </a:r>
            <a:r>
              <a:rPr lang="en-GB" sz="2400" dirty="0" err="1" smtClean="0"/>
              <a:t>Baiti</a:t>
            </a:r>
            <a:r>
              <a:rPr lang="en-GB" sz="2400" dirty="0" smtClean="0"/>
              <a:t> (349K)</a:t>
            </a:r>
          </a:p>
          <a:p>
            <a:pPr lvl="1"/>
            <a:r>
              <a:rPr lang="en-GB" sz="2400" dirty="0" smtClean="0"/>
              <a:t>Check the "Auto fill" checkbox</a:t>
            </a:r>
          </a:p>
          <a:p>
            <a:r>
              <a:rPr lang="en-GB" sz="2800" dirty="0" smtClean="0"/>
              <a:t>Add a </a:t>
            </a:r>
            <a:r>
              <a:rPr lang="en-GB" sz="2800" dirty="0" err="1" smtClean="0"/>
              <a:t>TextBlock</a:t>
            </a:r>
            <a:r>
              <a:rPr lang="en-GB" sz="2800" dirty="0" smtClean="0"/>
              <a:t>, set the Font Family to the new font and set the Content to "Hello World"</a:t>
            </a:r>
          </a:p>
          <a:p>
            <a:r>
              <a:rPr lang="en-GB" sz="2800" dirty="0" smtClean="0"/>
              <a:t>Build the project</a:t>
            </a:r>
          </a:p>
        </p:txBody>
      </p:sp>
      <p:pic>
        <p:nvPicPr>
          <p:cNvPr id="4" name="Picture 3" descr="Blend2FontManager.png"/>
          <p:cNvPicPr>
            <a:picLocks noChangeAspect="1"/>
          </p:cNvPicPr>
          <p:nvPr/>
        </p:nvPicPr>
        <p:blipFill>
          <a:blip r:embed="rId2"/>
          <a:stretch>
            <a:fillRect/>
          </a:stretch>
        </p:blipFill>
        <p:spPr>
          <a:xfrm>
            <a:off x="5643570" y="1714488"/>
            <a:ext cx="3286128" cy="43815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Font </a:t>
            </a:r>
            <a:r>
              <a:rPr lang="en-GB" dirty="0" err="1" smtClean="0"/>
              <a:t>Subsetting</a:t>
            </a:r>
            <a:r>
              <a:rPr lang="en-GB" dirty="0" smtClean="0"/>
              <a:t> (continued)</a:t>
            </a:r>
            <a:endParaRPr lang="en-GB" dirty="0"/>
          </a:p>
        </p:txBody>
      </p:sp>
      <p:sp>
        <p:nvSpPr>
          <p:cNvPr id="3" name="Content Placeholder 2"/>
          <p:cNvSpPr>
            <a:spLocks noGrp="1"/>
          </p:cNvSpPr>
          <p:nvPr>
            <p:ph idx="1"/>
          </p:nvPr>
        </p:nvSpPr>
        <p:spPr>
          <a:xfrm>
            <a:off x="0" y="1785926"/>
            <a:ext cx="9144000" cy="4310074"/>
          </a:xfrm>
        </p:spPr>
        <p:txBody>
          <a:bodyPr/>
          <a:lstStyle/>
          <a:p>
            <a:r>
              <a:rPr lang="en-GB" sz="2400" dirty="0" smtClean="0"/>
              <a:t>Open the </a:t>
            </a:r>
            <a:r>
              <a:rPr lang="en-GB" sz="2400" dirty="0" err="1" smtClean="0"/>
              <a:t>subsetted</a:t>
            </a:r>
            <a:r>
              <a:rPr lang="en-GB" sz="2400" dirty="0" smtClean="0"/>
              <a:t> font (</a:t>
            </a:r>
            <a:r>
              <a:rPr lang="en-GB" sz="2400" dirty="0" err="1" smtClean="0"/>
              <a:t>obj</a:t>
            </a:r>
            <a:r>
              <a:rPr lang="en-GB" sz="2400" dirty="0" smtClean="0"/>
              <a:t>\Debug\Fonts\monbaiti0.subset.ttf, 101K)</a:t>
            </a:r>
            <a:endParaRPr lang="en-GB" sz="2400" dirty="0"/>
          </a:p>
        </p:txBody>
      </p:sp>
      <p:pic>
        <p:nvPicPr>
          <p:cNvPr id="4" name="Picture 3" descr="FontSubsetHelloWorld.png"/>
          <p:cNvPicPr>
            <a:picLocks noChangeAspect="1"/>
          </p:cNvPicPr>
          <p:nvPr/>
        </p:nvPicPr>
        <p:blipFill>
          <a:blip r:embed="rId2"/>
          <a:stretch>
            <a:fillRect/>
          </a:stretch>
        </p:blipFill>
        <p:spPr>
          <a:xfrm>
            <a:off x="428596" y="2634146"/>
            <a:ext cx="8358246" cy="400956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Font </a:t>
            </a:r>
            <a:r>
              <a:rPr lang="en-GB" dirty="0" err="1" smtClean="0"/>
              <a:t>Subsetting</a:t>
            </a:r>
            <a:r>
              <a:rPr lang="en-GB" dirty="0" smtClean="0"/>
              <a:t/>
            </a:r>
            <a:br>
              <a:rPr lang="en-GB" dirty="0" smtClean="0"/>
            </a:br>
            <a:r>
              <a:rPr lang="en-GB" dirty="0" err="1" smtClean="0"/>
              <a:t>MSBuild</a:t>
            </a:r>
            <a:r>
              <a:rPr lang="en-GB" dirty="0" smtClean="0"/>
              <a:t> Tasks</a:t>
            </a:r>
            <a:endParaRPr lang="en-GB" dirty="0"/>
          </a:p>
        </p:txBody>
      </p:sp>
      <p:sp>
        <p:nvSpPr>
          <p:cNvPr id="3" name="Content Placeholder 2"/>
          <p:cNvSpPr>
            <a:spLocks noGrp="1"/>
          </p:cNvSpPr>
          <p:nvPr>
            <p:ph idx="1"/>
          </p:nvPr>
        </p:nvSpPr>
        <p:spPr>
          <a:xfrm>
            <a:off x="285720" y="1981200"/>
            <a:ext cx="8643998" cy="4114800"/>
          </a:xfrm>
        </p:spPr>
        <p:txBody>
          <a:bodyPr/>
          <a:lstStyle/>
          <a:p>
            <a:r>
              <a:rPr lang="en-GB" dirty="0" smtClean="0"/>
              <a:t>When you add a Font to your project Blend does the following:-</a:t>
            </a:r>
          </a:p>
          <a:p>
            <a:pPr lvl="1"/>
            <a:r>
              <a:rPr lang="en-GB" dirty="0" smtClean="0"/>
              <a:t>Adds "</a:t>
            </a:r>
            <a:r>
              <a:rPr lang="en-GB" dirty="0" err="1" smtClean="0"/>
              <a:t>SubsetFont.targets</a:t>
            </a:r>
            <a:r>
              <a:rPr lang="en-GB" dirty="0" smtClean="0"/>
              <a:t>" to the project root folder</a:t>
            </a:r>
          </a:p>
          <a:p>
            <a:pPr lvl="1"/>
            <a:r>
              <a:rPr lang="en-GB" dirty="0" smtClean="0"/>
              <a:t>Adds "SubsetFontTask.dll" to the project root folder</a:t>
            </a:r>
          </a:p>
          <a:p>
            <a:pPr lvl="1"/>
            <a:r>
              <a:rPr lang="en-GB" dirty="0" smtClean="0"/>
              <a:t>Adds the following line to the .</a:t>
            </a:r>
            <a:r>
              <a:rPr lang="en-GB" dirty="0" err="1" smtClean="0"/>
              <a:t>csproj</a:t>
            </a:r>
            <a:r>
              <a:rPr lang="en-GB" dirty="0" smtClean="0"/>
              <a:t> file:-</a:t>
            </a:r>
            <a:endParaRPr lang="en-GB" dirty="0"/>
          </a:p>
        </p:txBody>
      </p:sp>
      <p:sp>
        <p:nvSpPr>
          <p:cNvPr id="4" name="Rectangle 3"/>
          <p:cNvSpPr>
            <a:spLocks noChangeArrowheads="1"/>
          </p:cNvSpPr>
          <p:nvPr/>
        </p:nvSpPr>
        <p:spPr bwMode="auto">
          <a:xfrm>
            <a:off x="250824" y="4271981"/>
            <a:ext cx="8678893" cy="72865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&lt;Import Project="</a:t>
            </a:r>
            <a:r>
              <a:rPr lang="en-GB" sz="1800" dirty="0" err="1" smtClean="0">
                <a:effectLst>
                  <a:outerShdw blurRad="38100" dist="38100" dir="2700000" algn="tl">
                    <a:srgbClr val="000000"/>
                  </a:outerShdw>
                </a:effectLst>
                <a:latin typeface="Lucida Console" pitchFamily="49" charset="0"/>
              </a:rPr>
              <a:t>SubsetFont.targets</a:t>
            </a:r>
            <a:r>
              <a:rPr lang="en-GB" sz="1800" dirty="0" smtClean="0">
                <a:effectLst>
                  <a:outerShdw blurRad="38100" dist="38100" dir="2700000" algn="tl">
                    <a:srgbClr val="000000"/>
                  </a:outerShdw>
                </a:effectLst>
                <a:latin typeface="Lucida Console" pitchFamily="49" charset="0"/>
              </a:rPr>
              <a:t>" /&gt;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143000"/>
          </a:xfrm>
        </p:spPr>
        <p:txBody>
          <a:bodyPr/>
          <a:lstStyle/>
          <a:p>
            <a:r>
              <a:rPr lang="en-GB" dirty="0" err="1" smtClean="0"/>
              <a:t>Silverlight</a:t>
            </a:r>
            <a:r>
              <a:rPr lang="en-GB" dirty="0" smtClean="0"/>
              <a:t> Globalization Namespace</a:t>
            </a:r>
            <a:endParaRPr lang="en-GB" dirty="0"/>
          </a:p>
        </p:txBody>
      </p:sp>
      <p:sp>
        <p:nvSpPr>
          <p:cNvPr id="3" name="Content Placeholder 2"/>
          <p:cNvSpPr>
            <a:spLocks noGrp="1"/>
          </p:cNvSpPr>
          <p:nvPr>
            <p:ph idx="1"/>
          </p:nvPr>
        </p:nvSpPr>
        <p:spPr>
          <a:xfrm>
            <a:off x="685800" y="1643050"/>
            <a:ext cx="7772400" cy="4452950"/>
          </a:xfrm>
        </p:spPr>
        <p:txBody>
          <a:bodyPr/>
          <a:lstStyle/>
          <a:p>
            <a:r>
              <a:rPr lang="en-GB" sz="2800" dirty="0" smtClean="0"/>
              <a:t>Comparison between the .NET Framework and the </a:t>
            </a:r>
            <a:r>
              <a:rPr lang="en-GB" sz="2800" dirty="0" err="1" smtClean="0"/>
              <a:t>Silverlight</a:t>
            </a:r>
            <a:r>
              <a:rPr lang="en-GB" sz="2800" dirty="0" smtClean="0"/>
              <a:t> Framework:-</a:t>
            </a:r>
          </a:p>
          <a:p>
            <a:pPr lvl="1"/>
            <a:r>
              <a:rPr lang="en-GB" sz="2400" dirty="0" smtClean="0"/>
              <a:t>http://www.guysmithferrier.com/downloads/SilverlightGlobalizationClassComparison.pdf</a:t>
            </a:r>
          </a:p>
          <a:p>
            <a:r>
              <a:rPr lang="en-GB" sz="2800" dirty="0" smtClean="0"/>
              <a:t>No support for locale IDs (LCIDs)</a:t>
            </a:r>
          </a:p>
          <a:p>
            <a:r>
              <a:rPr lang="en-GB" sz="2800" dirty="0" smtClean="0"/>
              <a:t>No </a:t>
            </a:r>
            <a:r>
              <a:rPr lang="en-GB" sz="2800" dirty="0" err="1" smtClean="0"/>
              <a:t>lunisolar</a:t>
            </a:r>
            <a:r>
              <a:rPr lang="en-GB" sz="2800" dirty="0" smtClean="0"/>
              <a:t> calendars</a:t>
            </a:r>
          </a:p>
          <a:p>
            <a:r>
              <a:rPr lang="en-GB" sz="2800" dirty="0" smtClean="0"/>
              <a:t>No Windows-specific features</a:t>
            </a:r>
          </a:p>
          <a:p>
            <a:pPr lvl="1"/>
            <a:r>
              <a:rPr lang="en-GB" sz="2400" dirty="0" err="1" smtClean="0"/>
              <a:t>CultureInfo.ThreeLetterWindowsLanguageName</a:t>
            </a:r>
            <a:endParaRPr lang="en-GB" sz="2400" dirty="0" smtClean="0"/>
          </a:p>
          <a:p>
            <a:pPr lvl="1"/>
            <a:r>
              <a:rPr lang="en-GB" sz="2400" dirty="0" err="1" smtClean="0"/>
              <a:t>RegionInfo.GeoId</a:t>
            </a:r>
            <a:endParaRPr lang="en-GB" sz="2400" dirty="0" smtClean="0"/>
          </a:p>
          <a:p>
            <a:r>
              <a:rPr lang="en-GB" sz="2800" dirty="0" smtClean="0"/>
              <a:t>No code page support (Unicode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 Cultures</a:t>
            </a:r>
            <a:endParaRPr lang="en-GB" dirty="0"/>
          </a:p>
        </p:txBody>
      </p:sp>
      <p:sp>
        <p:nvSpPr>
          <p:cNvPr id="3" name="Content Placeholder 2"/>
          <p:cNvSpPr>
            <a:spLocks noGrp="1"/>
          </p:cNvSpPr>
          <p:nvPr>
            <p:ph idx="1"/>
          </p:nvPr>
        </p:nvSpPr>
        <p:spPr/>
        <p:txBody>
          <a:bodyPr/>
          <a:lstStyle/>
          <a:p>
            <a:r>
              <a:rPr lang="en-GB" dirty="0" smtClean="0"/>
              <a:t>The </a:t>
            </a:r>
            <a:r>
              <a:rPr lang="en-GB" dirty="0" err="1" smtClean="0"/>
              <a:t>CultureAndRegionInfoBuilder</a:t>
            </a:r>
            <a:r>
              <a:rPr lang="en-GB" dirty="0" smtClean="0"/>
              <a:t> class is not supported in </a:t>
            </a:r>
            <a:r>
              <a:rPr lang="en-GB" dirty="0" err="1" smtClean="0"/>
              <a:t>Silverlight</a:t>
            </a:r>
            <a:endParaRPr lang="en-GB" dirty="0" smtClean="0"/>
          </a:p>
          <a:p>
            <a:r>
              <a:rPr lang="en-GB" dirty="0" err="1" smtClean="0"/>
              <a:t>Silverlight</a:t>
            </a:r>
            <a:r>
              <a:rPr lang="en-GB" dirty="0" smtClean="0"/>
              <a:t> </a:t>
            </a:r>
            <a:r>
              <a:rPr lang="en-GB" b="1" dirty="0" smtClean="0"/>
              <a:t>does</a:t>
            </a:r>
            <a:r>
              <a:rPr lang="en-GB" dirty="0" smtClean="0"/>
              <a:t> read custom cultures if they are present on the client's operating system</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 To Left Support</a:t>
            </a:r>
            <a:endParaRPr lang="en-GB" dirty="0"/>
          </a:p>
        </p:txBody>
      </p:sp>
      <p:sp>
        <p:nvSpPr>
          <p:cNvPr id="3" name="Content Placeholder 2"/>
          <p:cNvSpPr>
            <a:spLocks noGrp="1"/>
          </p:cNvSpPr>
          <p:nvPr>
            <p:ph idx="1"/>
          </p:nvPr>
        </p:nvSpPr>
        <p:spPr>
          <a:xfrm>
            <a:off x="428596" y="1981200"/>
            <a:ext cx="8286808" cy="4114800"/>
          </a:xfrm>
        </p:spPr>
        <p:txBody>
          <a:bodyPr/>
          <a:lstStyle/>
          <a:p>
            <a:r>
              <a:rPr lang="en-GB" dirty="0" smtClean="0"/>
              <a:t>No built in support in </a:t>
            </a:r>
            <a:r>
              <a:rPr lang="en-GB" dirty="0" err="1" smtClean="0"/>
              <a:t>Silverlight</a:t>
            </a:r>
            <a:r>
              <a:rPr lang="en-GB" dirty="0" smtClean="0"/>
              <a:t> 2 and 3</a:t>
            </a:r>
          </a:p>
          <a:p>
            <a:pPr lvl="1"/>
            <a:r>
              <a:rPr lang="en-GB" dirty="0" err="1" smtClean="0"/>
              <a:t>FrameworkElement.FlowDirection</a:t>
            </a:r>
            <a:r>
              <a:rPr lang="en-GB" dirty="0" smtClean="0"/>
              <a:t> is not supported</a:t>
            </a:r>
          </a:p>
          <a:p>
            <a:pPr lvl="1"/>
            <a:r>
              <a:rPr lang="en-GB" dirty="0" smtClean="0"/>
              <a:t>Expected for </a:t>
            </a:r>
            <a:r>
              <a:rPr lang="en-GB" dirty="0" err="1" smtClean="0"/>
              <a:t>Silverlight</a:t>
            </a:r>
            <a:r>
              <a:rPr lang="en-GB" dirty="0" smtClean="0"/>
              <a:t> 4</a:t>
            </a:r>
          </a:p>
          <a:p>
            <a:pPr lvl="1"/>
            <a:r>
              <a:rPr lang="en-GB" dirty="0" smtClean="0"/>
              <a:t>Almost all workarounds require the creation of a separate RTL version of the </a:t>
            </a:r>
            <a:r>
              <a:rPr lang="en-GB" dirty="0" err="1" smtClean="0"/>
              <a:t>Silverlight</a:t>
            </a:r>
            <a:r>
              <a:rPr lang="en-GB" dirty="0" smtClean="0"/>
              <a:t> application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290"/>
            <a:ext cx="7772400" cy="1143000"/>
          </a:xfrm>
        </p:spPr>
        <p:txBody>
          <a:bodyPr/>
          <a:lstStyle/>
          <a:p>
            <a:r>
              <a:rPr lang="en-US" dirty="0" smtClean="0"/>
              <a:t>Localizing </a:t>
            </a:r>
            <a:r>
              <a:rPr lang="en-US" dirty="0" err="1" smtClean="0"/>
              <a:t>Silverlight</a:t>
            </a:r>
            <a:r>
              <a:rPr lang="en-US" dirty="0" smtClean="0"/>
              <a:t> Using .</a:t>
            </a:r>
            <a:r>
              <a:rPr lang="en-US" dirty="0" err="1" smtClean="0"/>
              <a:t>resx</a:t>
            </a:r>
            <a:r>
              <a:rPr lang="en-US" dirty="0" smtClean="0"/>
              <a:t> Files</a:t>
            </a:r>
            <a:endParaRPr lang="en-US" dirty="0">
              <a:solidFill>
                <a:schemeClr val="tx1">
                  <a:lumMod val="65000"/>
                </a:schemeClr>
              </a:solidFill>
            </a:endParaRPr>
          </a:p>
        </p:txBody>
      </p:sp>
      <p:sp>
        <p:nvSpPr>
          <p:cNvPr id="3" name="Text Placeholder 2"/>
          <p:cNvSpPr>
            <a:spLocks noGrp="1"/>
          </p:cNvSpPr>
          <p:nvPr>
            <p:ph idx="1"/>
          </p:nvPr>
        </p:nvSpPr>
        <p:spPr>
          <a:xfrm>
            <a:off x="0" y="1412876"/>
            <a:ext cx="9143999" cy="5490733"/>
          </a:xfrm>
        </p:spPr>
        <p:txBody>
          <a:bodyPr/>
          <a:lstStyle/>
          <a:p>
            <a:r>
              <a:rPr lang="en-US" sz="2800" dirty="0" smtClean="0"/>
              <a:t>Using Visual Studio 2008 create a new </a:t>
            </a:r>
            <a:r>
              <a:rPr lang="en-US" sz="2800" dirty="0" err="1" smtClean="0"/>
              <a:t>Silverlight</a:t>
            </a:r>
            <a:r>
              <a:rPr lang="en-US" sz="2800" dirty="0" smtClean="0"/>
              <a:t> app</a:t>
            </a:r>
          </a:p>
          <a:p>
            <a:r>
              <a:rPr sz="2800" smtClean="0"/>
              <a:t>Add a button</a:t>
            </a:r>
          </a:p>
          <a:p>
            <a:endParaRPr sz="1600" smtClean="0"/>
          </a:p>
          <a:p>
            <a:endParaRPr sz="1600" smtClean="0"/>
          </a:p>
          <a:p>
            <a:r>
              <a:rPr sz="2800" smtClean="0"/>
              <a:t>Add a Resources File (In Solution Explorer, right click WpfApplication1, select Add | New Item, select Resources File) and call it PageResources.resx</a:t>
            </a:r>
          </a:p>
          <a:p>
            <a:pPr lvl="1"/>
            <a:r>
              <a:rPr sz="2400" smtClean="0"/>
              <a:t>Add a new resource entry called "Button_1" with a value of "Hello World"</a:t>
            </a:r>
          </a:p>
          <a:p>
            <a:pPr lvl="1"/>
            <a:r>
              <a:rPr sz="2400" smtClean="0"/>
              <a:t>Set the Access Modifier to Public (using the combo box)</a:t>
            </a:r>
          </a:p>
          <a:p>
            <a:pPr lvl="1"/>
            <a:r>
              <a:rPr sz="2400" smtClean="0"/>
              <a:t>Change the constructor to public in PageResources.Designer.cs</a:t>
            </a:r>
          </a:p>
        </p:txBody>
      </p:sp>
      <p:sp>
        <p:nvSpPr>
          <p:cNvPr id="5" name="Rectangle 4"/>
          <p:cNvSpPr>
            <a:spLocks noChangeArrowheads="1"/>
          </p:cNvSpPr>
          <p:nvPr/>
        </p:nvSpPr>
        <p:spPr bwMode="auto">
          <a:xfrm>
            <a:off x="250824" y="2857496"/>
            <a:ext cx="8678893" cy="642942"/>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&lt;Button Content="Hello World"/&gt;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Silverlight</a:t>
            </a:r>
            <a:r>
              <a:rPr lang="en-GB" dirty="0" smtClean="0"/>
              <a:t> 2.0 Hebrew &amp; Arabic Language Support</a:t>
            </a:r>
            <a:endParaRPr lang="en-GB" dirty="0"/>
          </a:p>
        </p:txBody>
      </p:sp>
      <p:sp>
        <p:nvSpPr>
          <p:cNvPr id="3" name="Content Placeholder 2"/>
          <p:cNvSpPr>
            <a:spLocks noGrp="1"/>
          </p:cNvSpPr>
          <p:nvPr>
            <p:ph idx="1"/>
          </p:nvPr>
        </p:nvSpPr>
        <p:spPr>
          <a:xfrm>
            <a:off x="428596" y="1981200"/>
            <a:ext cx="4286280" cy="4114800"/>
          </a:xfrm>
        </p:spPr>
        <p:txBody>
          <a:bodyPr/>
          <a:lstStyle/>
          <a:p>
            <a:r>
              <a:rPr lang="en-GB" dirty="0" smtClean="0"/>
              <a:t>A library of </a:t>
            </a:r>
            <a:r>
              <a:rPr lang="en-GB" dirty="0" err="1" smtClean="0"/>
              <a:t>Silverlight</a:t>
            </a:r>
            <a:r>
              <a:rPr lang="en-GB" dirty="0" smtClean="0"/>
              <a:t> RTL controls</a:t>
            </a:r>
          </a:p>
          <a:p>
            <a:pPr lvl="1"/>
            <a:r>
              <a:rPr lang="en-GB" dirty="0" smtClean="0"/>
              <a:t>http://silverlightrtl.codeplex.com</a:t>
            </a:r>
            <a:endParaRPr lang="en-GB" dirty="0"/>
          </a:p>
        </p:txBody>
      </p:sp>
      <p:pic>
        <p:nvPicPr>
          <p:cNvPr id="5" name="Picture 4" descr="SilverlightRTLControlsFromCodePlex2.png"/>
          <p:cNvPicPr>
            <a:picLocks noChangeAspect="1"/>
          </p:cNvPicPr>
          <p:nvPr/>
        </p:nvPicPr>
        <p:blipFill>
          <a:blip r:embed="rId2"/>
          <a:stretch>
            <a:fillRect/>
          </a:stretch>
        </p:blipFill>
        <p:spPr>
          <a:xfrm>
            <a:off x="4857752" y="2019321"/>
            <a:ext cx="3990975" cy="44100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WPF I18N Features Not Available In </a:t>
            </a:r>
            <a:r>
              <a:rPr lang="en-GB" dirty="0" err="1" smtClean="0"/>
              <a:t>Silverlight</a:t>
            </a:r>
            <a:endParaRPr lang="en-GB" dirty="0"/>
          </a:p>
        </p:txBody>
      </p:sp>
      <p:sp>
        <p:nvSpPr>
          <p:cNvPr id="3" name="Content Placeholder 2"/>
          <p:cNvSpPr>
            <a:spLocks noGrp="1"/>
          </p:cNvSpPr>
          <p:nvPr>
            <p:ph idx="1"/>
          </p:nvPr>
        </p:nvSpPr>
        <p:spPr>
          <a:xfrm>
            <a:off x="381000" y="1412875"/>
            <a:ext cx="8548718" cy="5482527"/>
          </a:xfrm>
        </p:spPr>
        <p:txBody>
          <a:bodyPr/>
          <a:lstStyle/>
          <a:p>
            <a:endParaRPr lang="en-GB" sz="2800" dirty="0" smtClean="0"/>
          </a:p>
          <a:p>
            <a:r>
              <a:rPr lang="en-GB" sz="2800" dirty="0" smtClean="0"/>
              <a:t>Static </a:t>
            </a:r>
            <a:r>
              <a:rPr lang="en-GB" sz="2800" dirty="0" err="1" smtClean="0"/>
              <a:t>markup</a:t>
            </a:r>
            <a:r>
              <a:rPr lang="en-GB" sz="2800" dirty="0" smtClean="0"/>
              <a:t> extension is not supported</a:t>
            </a:r>
          </a:p>
          <a:p>
            <a:pPr lvl="1"/>
            <a:r>
              <a:rPr lang="en-GB" sz="2400" dirty="0" err="1" smtClean="0"/>
              <a:t>Silverlight's</a:t>
            </a:r>
            <a:r>
              <a:rPr lang="en-GB" sz="2400" dirty="0" smtClean="0"/>
              <a:t> </a:t>
            </a:r>
            <a:r>
              <a:rPr lang="en-GB" sz="2400" dirty="0" err="1" smtClean="0"/>
              <a:t>MarkupExtension</a:t>
            </a:r>
            <a:r>
              <a:rPr lang="en-GB" sz="2400" dirty="0" smtClean="0"/>
              <a:t> is not public</a:t>
            </a:r>
          </a:p>
          <a:p>
            <a:r>
              <a:rPr lang="en-GB" dirty="0" smtClean="0"/>
              <a:t>See "Differences Between WPF and </a:t>
            </a:r>
            <a:r>
              <a:rPr lang="en-GB" dirty="0" err="1" smtClean="0"/>
              <a:t>Silverlight</a:t>
            </a:r>
            <a:r>
              <a:rPr lang="en-GB" dirty="0" smtClean="0"/>
              <a:t>"</a:t>
            </a:r>
          </a:p>
          <a:p>
            <a:pPr lvl="1"/>
            <a:r>
              <a:rPr lang="en-GB" dirty="0" smtClean="0"/>
              <a:t>http://wpfslguidance.codeplex.com</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Silverlight</a:t>
            </a:r>
            <a:r>
              <a:rPr lang="en-GB" dirty="0" smtClean="0"/>
              <a:t> On Windows vs. </a:t>
            </a:r>
            <a:r>
              <a:rPr lang="en-GB" dirty="0" err="1" smtClean="0"/>
              <a:t>Silverlight</a:t>
            </a:r>
            <a:r>
              <a:rPr lang="en-GB" dirty="0" smtClean="0"/>
              <a:t> On Mac OS X</a:t>
            </a:r>
            <a:endParaRPr lang="en-GB" dirty="0"/>
          </a:p>
        </p:txBody>
      </p:sp>
      <p:sp>
        <p:nvSpPr>
          <p:cNvPr id="3" name="Content Placeholder 2"/>
          <p:cNvSpPr>
            <a:spLocks noGrp="1"/>
          </p:cNvSpPr>
          <p:nvPr>
            <p:ph idx="1"/>
          </p:nvPr>
        </p:nvSpPr>
        <p:spPr/>
        <p:txBody>
          <a:bodyPr/>
          <a:lstStyle/>
          <a:p>
            <a:r>
              <a:rPr lang="en-GB" dirty="0" smtClean="0"/>
              <a:t>Culture data varies across operating systems</a:t>
            </a:r>
          </a:p>
          <a:p>
            <a:r>
              <a:rPr lang="en-GB" dirty="0" smtClean="0"/>
              <a:t>Sort, casing and comparison results vary across operating systems</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2860"/>
            <a:ext cx="7772400" cy="1143000"/>
          </a:xfrm>
        </p:spPr>
        <p:txBody>
          <a:bodyPr/>
          <a:lstStyle/>
          <a:p>
            <a:r>
              <a:rPr lang="en-GB" dirty="0" smtClean="0"/>
              <a:t>Summary</a:t>
            </a:r>
            <a:endParaRPr lang="en-GB" dirty="0"/>
          </a:p>
        </p:txBody>
      </p:sp>
      <p:sp>
        <p:nvSpPr>
          <p:cNvPr id="3" name="Content Placeholder 2"/>
          <p:cNvSpPr>
            <a:spLocks noGrp="1"/>
          </p:cNvSpPr>
          <p:nvPr>
            <p:ph idx="1"/>
          </p:nvPr>
        </p:nvSpPr>
        <p:spPr>
          <a:xfrm>
            <a:off x="381000" y="1412875"/>
            <a:ext cx="8382000" cy="4891596"/>
          </a:xfrm>
        </p:spPr>
        <p:txBody>
          <a:bodyPr/>
          <a:lstStyle/>
          <a:p>
            <a:r>
              <a:rPr lang="en-GB" dirty="0" smtClean="0"/>
              <a:t>Localization is possible through .</a:t>
            </a:r>
            <a:r>
              <a:rPr lang="en-GB" dirty="0" err="1" smtClean="0"/>
              <a:t>resx</a:t>
            </a:r>
            <a:r>
              <a:rPr lang="en-GB" dirty="0" smtClean="0"/>
              <a:t> files</a:t>
            </a:r>
          </a:p>
          <a:p>
            <a:pPr lvl="1"/>
            <a:r>
              <a:rPr lang="en-GB" dirty="0" smtClean="0"/>
              <a:t>Bind to the strongly typed resource classes</a:t>
            </a:r>
          </a:p>
          <a:p>
            <a:r>
              <a:rPr lang="en-GB" dirty="0" smtClean="0"/>
              <a:t>If you have more than one culture you should consider "download on demand"</a:t>
            </a:r>
          </a:p>
          <a:p>
            <a:r>
              <a:rPr lang="en-GB" dirty="0" smtClean="0"/>
              <a:t>Avoiding a schizophrenic user interface can be a challenge</a:t>
            </a:r>
          </a:p>
          <a:p>
            <a:r>
              <a:rPr lang="en-GB" dirty="0" smtClean="0"/>
              <a:t>Globalization support is dependent upon the operating system</a:t>
            </a:r>
            <a:endParaRPr lang="en-GB"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57166"/>
            <a:ext cx="7772400" cy="1143000"/>
          </a:xfrm>
        </p:spPr>
        <p:txBody>
          <a:bodyPr/>
          <a:lstStyle/>
          <a:p>
            <a:r>
              <a:rPr lang="en-US" dirty="0" smtClean="0"/>
              <a:t>Localizing </a:t>
            </a:r>
            <a:r>
              <a:rPr lang="en-US" dirty="0" err="1" smtClean="0"/>
              <a:t>Silverlight</a:t>
            </a:r>
            <a:r>
              <a:rPr lang="en-US" dirty="0" smtClean="0"/>
              <a:t> Using .</a:t>
            </a:r>
            <a:r>
              <a:rPr lang="en-US" dirty="0" err="1" smtClean="0"/>
              <a:t>resx</a:t>
            </a:r>
            <a:r>
              <a:rPr lang="en-US" dirty="0" smtClean="0"/>
              <a:t> Files (continued)</a:t>
            </a:r>
            <a:endParaRPr lang="en-US" dirty="0">
              <a:solidFill>
                <a:schemeClr val="tx1">
                  <a:lumMod val="65000"/>
                </a:schemeClr>
              </a:solidFill>
            </a:endParaRPr>
          </a:p>
        </p:txBody>
      </p:sp>
      <p:sp>
        <p:nvSpPr>
          <p:cNvPr id="3" name="Text Placeholder 2"/>
          <p:cNvSpPr>
            <a:spLocks noGrp="1"/>
          </p:cNvSpPr>
          <p:nvPr>
            <p:ph idx="1"/>
          </p:nvPr>
        </p:nvSpPr>
        <p:spPr>
          <a:xfrm>
            <a:off x="381000" y="1412877"/>
            <a:ext cx="8382000" cy="1666097"/>
          </a:xfrm>
        </p:spPr>
        <p:txBody>
          <a:bodyPr/>
          <a:lstStyle/>
          <a:p>
            <a:endParaRPr lang="en-US" dirty="0" smtClean="0"/>
          </a:p>
          <a:p>
            <a:r>
              <a:rPr lang="en-US" dirty="0" smtClean="0"/>
              <a:t>In </a:t>
            </a:r>
            <a:r>
              <a:rPr lang="en-US" dirty="0" err="1" smtClean="0"/>
              <a:t>Page.xaml</a:t>
            </a:r>
            <a:r>
              <a:rPr lang="en-US" dirty="0" smtClean="0"/>
              <a:t> add a "Resources" namespace, a static resource and change the button to use a static resource</a:t>
            </a:r>
            <a:endParaRPr smtClean="0"/>
          </a:p>
        </p:txBody>
      </p:sp>
      <p:sp>
        <p:nvSpPr>
          <p:cNvPr id="8" name="Rectangle 7"/>
          <p:cNvSpPr>
            <a:spLocks noChangeArrowheads="1"/>
          </p:cNvSpPr>
          <p:nvPr/>
        </p:nvSpPr>
        <p:spPr bwMode="auto">
          <a:xfrm>
            <a:off x="0" y="3357562"/>
            <a:ext cx="9144000" cy="287179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&lt;</a:t>
            </a:r>
            <a:r>
              <a:rPr lang="en-GB" sz="1400" dirty="0" err="1" smtClean="0">
                <a:effectLst>
                  <a:outerShdw blurRad="38100" dist="38100" dir="2700000" algn="tl">
                    <a:srgbClr val="000000"/>
                  </a:outerShdw>
                </a:effectLst>
                <a:latin typeface="Lucida Console" pitchFamily="49" charset="0"/>
              </a:rPr>
              <a:t>UserControl</a:t>
            </a:r>
            <a:r>
              <a:rPr lang="en-GB" sz="1400" dirty="0" smtClean="0">
                <a:effectLst>
                  <a:outerShdw blurRad="38100" dist="38100" dir="2700000" algn="tl">
                    <a:srgbClr val="000000"/>
                  </a:outerShdw>
                </a:effectLst>
                <a:latin typeface="Lucida Console" pitchFamily="49" charset="0"/>
              </a:rPr>
              <a:t> x:Class="SilverlightApplication1.Page"</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xmlns</a:t>
            </a:r>
            <a:r>
              <a:rPr lang="en-GB" sz="1400" dirty="0" smtClean="0">
                <a:effectLst>
                  <a:outerShdw blurRad="38100" dist="38100" dir="2700000" algn="tl">
                    <a:srgbClr val="000000"/>
                  </a:outerShdw>
                </a:effectLst>
                <a:latin typeface="Lucida Console" pitchFamily="49" charset="0"/>
              </a:rPr>
              <a:t>="http://schemas.microsoft.com/winfx/2006/xaml/presentation"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xmlns:x</a:t>
            </a:r>
            <a:r>
              <a:rPr lang="en-GB" sz="1400" dirty="0" smtClean="0">
                <a:effectLst>
                  <a:outerShdw blurRad="38100" dist="38100" dir="2700000" algn="tl">
                    <a:srgbClr val="000000"/>
                  </a:outerShdw>
                </a:effectLst>
                <a:latin typeface="Lucida Console" pitchFamily="49" charset="0"/>
              </a:rPr>
              <a:t>="http://schemas.microsoft.com/winfx/2006/xaml" </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xmlns:Resources</a:t>
            </a:r>
            <a:r>
              <a:rPr lang="en-GB" sz="1400" dirty="0" smtClean="0">
                <a:effectLst>
                  <a:outerShdw blurRad="38100" dist="38100" dir="2700000" algn="tl">
                    <a:srgbClr val="000000"/>
                  </a:outerShdw>
                </a:effectLst>
                <a:latin typeface="Lucida Console" pitchFamily="49" charset="0"/>
              </a:rPr>
              <a:t>="clr-namespace:SilverlightApplication1"</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Width="400" Height="300"&gt;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&lt;</a:t>
            </a:r>
            <a:r>
              <a:rPr lang="en-GB" sz="1400" dirty="0" err="1" smtClean="0">
                <a:effectLst>
                  <a:outerShdw blurRad="38100" dist="38100" dir="2700000" algn="tl">
                    <a:srgbClr val="000000"/>
                  </a:outerShdw>
                </a:effectLst>
                <a:latin typeface="Lucida Console" pitchFamily="49" charset="0"/>
              </a:rPr>
              <a:t>UserControl.Resources</a:t>
            </a:r>
            <a:r>
              <a:rPr lang="en-GB" sz="14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&lt;</a:t>
            </a:r>
            <a:r>
              <a:rPr lang="en-GB" sz="1400" dirty="0" err="1" smtClean="0">
                <a:effectLst>
                  <a:outerShdw blurRad="38100" dist="38100" dir="2700000" algn="tl">
                    <a:srgbClr val="000000"/>
                  </a:outerShdw>
                </a:effectLst>
                <a:latin typeface="Lucida Console" pitchFamily="49" charset="0"/>
              </a:rPr>
              <a:t>Resources:PageResources</a:t>
            </a:r>
            <a:r>
              <a:rPr lang="en-GB" sz="1400" dirty="0" smtClean="0">
                <a:effectLst>
                  <a:outerShdw blurRad="38100" dist="38100" dir="2700000" algn="tl">
                    <a:srgbClr val="000000"/>
                  </a:outerShdw>
                </a:effectLst>
                <a:latin typeface="Lucida Console" pitchFamily="49" charset="0"/>
              </a:rPr>
              <a:t> x:Name="</a:t>
            </a:r>
            <a:r>
              <a:rPr lang="en-GB" sz="1400" dirty="0" err="1" smtClean="0">
                <a:effectLst>
                  <a:outerShdw blurRad="38100" dist="38100" dir="2700000" algn="tl">
                    <a:srgbClr val="000000"/>
                  </a:outerShdw>
                </a:effectLst>
                <a:latin typeface="Lucida Console" pitchFamily="49" charset="0"/>
              </a:rPr>
              <a:t>PageResources</a:t>
            </a:r>
            <a:r>
              <a:rPr lang="en-GB" sz="14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&lt;/</a:t>
            </a:r>
            <a:r>
              <a:rPr lang="en-GB" sz="1400" dirty="0" err="1" smtClean="0">
                <a:effectLst>
                  <a:outerShdw blurRad="38100" dist="38100" dir="2700000" algn="tl">
                    <a:srgbClr val="000000"/>
                  </a:outerShdw>
                </a:effectLst>
                <a:latin typeface="Lucida Console" pitchFamily="49" charset="0"/>
              </a:rPr>
              <a:t>UserControl.Resources</a:t>
            </a:r>
            <a:r>
              <a:rPr lang="en-GB" sz="14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&lt;Grid x:Name="</a:t>
            </a:r>
            <a:r>
              <a:rPr lang="en-GB" sz="1400" dirty="0" err="1" smtClean="0">
                <a:effectLst>
                  <a:outerShdw blurRad="38100" dist="38100" dir="2700000" algn="tl">
                    <a:srgbClr val="000000"/>
                  </a:outerShdw>
                </a:effectLst>
                <a:latin typeface="Lucida Console" pitchFamily="49" charset="0"/>
              </a:rPr>
              <a:t>LayoutRoot</a:t>
            </a:r>
            <a:r>
              <a:rPr lang="en-GB" sz="1400" dirty="0" smtClean="0">
                <a:effectLst>
                  <a:outerShdw blurRad="38100" dist="38100" dir="2700000" algn="tl">
                    <a:srgbClr val="000000"/>
                  </a:outerShdw>
                </a:effectLst>
                <a:latin typeface="Lucida Console" pitchFamily="49" charset="0"/>
              </a:rPr>
              <a:t>" Background="White"&gt;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&lt;Button Content="{Binding Button_1, Source={</a:t>
            </a:r>
            <a:r>
              <a:rPr lang="en-GB" sz="1400" dirty="0" err="1" smtClean="0">
                <a:effectLst>
                  <a:outerShdw blurRad="38100" dist="38100" dir="2700000" algn="tl">
                    <a:srgbClr val="000000"/>
                  </a:outerShdw>
                </a:effectLst>
                <a:latin typeface="Lucida Console" pitchFamily="49" charset="0"/>
              </a:rPr>
              <a:t>StaticResource</a:t>
            </a:r>
            <a:r>
              <a:rPr lang="en-GB" sz="1400" dirty="0" smtClean="0">
                <a:effectLst>
                  <a:outerShdw blurRad="38100" dist="38100" dir="2700000" algn="tl">
                    <a:srgbClr val="000000"/>
                  </a:outerShdw>
                </a:effectLst>
                <a:latin typeface="Lucida Console" pitchFamily="49" charset="0"/>
              </a:rPr>
              <a:t> </a:t>
            </a:r>
            <a:r>
              <a:rPr lang="en-GB" sz="1400" dirty="0" err="1" smtClean="0">
                <a:effectLst>
                  <a:outerShdw blurRad="38100" dist="38100" dir="2700000" algn="tl">
                    <a:srgbClr val="000000"/>
                  </a:outerShdw>
                </a:effectLst>
                <a:latin typeface="Lucida Console" pitchFamily="49" charset="0"/>
              </a:rPr>
              <a:t>PageResources</a:t>
            </a:r>
            <a:r>
              <a:rPr lang="en-GB" sz="1400" dirty="0" smtClean="0">
                <a:effectLst>
                  <a:outerShdw blurRad="38100" dist="38100" dir="2700000" algn="tl">
                    <a:srgbClr val="000000"/>
                  </a:outerShdw>
                </a:effectLst>
                <a:latin typeface="Lucida Console" pitchFamily="49" charset="0"/>
              </a:rPr>
              <a:t>}}"/&gt;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    &lt;/Grid&gt;</a:t>
            </a:r>
          </a:p>
          <a:p>
            <a:pPr>
              <a:lnSpc>
                <a:spcPct val="85000"/>
              </a:lnSpc>
              <a:spcBef>
                <a:spcPct val="20000"/>
              </a:spcBef>
            </a:pPr>
            <a:r>
              <a:rPr lang="en-GB" sz="1400" dirty="0" smtClean="0">
                <a:effectLst>
                  <a:outerShdw blurRad="38100" dist="38100" dir="2700000" algn="tl">
                    <a:srgbClr val="000000"/>
                  </a:outerShdw>
                </a:effectLst>
                <a:latin typeface="Lucida Console" pitchFamily="49" charset="0"/>
              </a:rPr>
              <a:t>&lt;/</a:t>
            </a:r>
            <a:r>
              <a:rPr lang="en-GB" sz="1400" dirty="0" err="1" smtClean="0">
                <a:effectLst>
                  <a:outerShdw blurRad="38100" dist="38100" dir="2700000" algn="tl">
                    <a:srgbClr val="000000"/>
                  </a:outerShdw>
                </a:effectLst>
                <a:latin typeface="Lucida Console" pitchFamily="49" charset="0"/>
              </a:rPr>
              <a:t>UserControl</a:t>
            </a:r>
            <a:r>
              <a:rPr lang="en-GB" sz="1400" dirty="0" smtClean="0">
                <a:effectLst>
                  <a:outerShdw blurRad="38100" dist="38100" dir="2700000" algn="tl">
                    <a:srgbClr val="000000"/>
                  </a:outerShdw>
                </a:effectLst>
                <a:latin typeface="Lucida Console" pitchFamily="49" charset="0"/>
              </a:rPr>
              <a:t>&gt;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57166"/>
            <a:ext cx="7772400" cy="1143000"/>
          </a:xfrm>
        </p:spPr>
        <p:txBody>
          <a:bodyPr/>
          <a:lstStyle/>
          <a:p>
            <a:r>
              <a:rPr lang="en-US" dirty="0" smtClean="0"/>
              <a:t>Localizing </a:t>
            </a:r>
            <a:r>
              <a:rPr lang="en-US" dirty="0" err="1" smtClean="0"/>
              <a:t>Silverlight</a:t>
            </a:r>
            <a:r>
              <a:rPr lang="en-US" dirty="0" smtClean="0"/>
              <a:t> Using .</a:t>
            </a:r>
            <a:r>
              <a:rPr lang="en-US" dirty="0" err="1" smtClean="0"/>
              <a:t>resx</a:t>
            </a:r>
            <a:r>
              <a:rPr lang="en-US" dirty="0" smtClean="0"/>
              <a:t> Files (continued)</a:t>
            </a:r>
            <a:endParaRPr lang="en-US" dirty="0">
              <a:solidFill>
                <a:schemeClr val="tx1">
                  <a:lumMod val="65000"/>
                </a:schemeClr>
              </a:solidFill>
            </a:endParaRPr>
          </a:p>
        </p:txBody>
      </p:sp>
      <p:sp>
        <p:nvSpPr>
          <p:cNvPr id="3" name="Text Placeholder 2"/>
          <p:cNvSpPr>
            <a:spLocks noGrp="1"/>
          </p:cNvSpPr>
          <p:nvPr>
            <p:ph idx="1"/>
          </p:nvPr>
        </p:nvSpPr>
        <p:spPr>
          <a:xfrm>
            <a:off x="381000" y="1412876"/>
            <a:ext cx="8458200" cy="3258328"/>
          </a:xfrm>
        </p:spPr>
        <p:txBody>
          <a:bodyPr/>
          <a:lstStyle/>
          <a:p>
            <a:endParaRPr lang="en-US" dirty="0" smtClean="0"/>
          </a:p>
          <a:p>
            <a:r>
              <a:rPr smtClean="0"/>
              <a:t>In Visual Studio copy PageResources.resx to PageResources.fr-FR.resx</a:t>
            </a:r>
          </a:p>
          <a:p>
            <a:pPr lvl="1"/>
            <a:r>
              <a:rPr smtClean="0"/>
              <a:t>Change the "Button_1" resource value to "Bonjour Le Monde"</a:t>
            </a:r>
            <a:endParaRPr lang="en-US" dirty="0" smtClean="0"/>
          </a:p>
          <a:p>
            <a:r>
              <a:rPr lang="en-GB" dirty="0" smtClean="0"/>
              <a:t>Open SilverlightApplication1.csproj using </a:t>
            </a:r>
            <a:r>
              <a:rPr lang="en-GB" dirty="0" err="1" smtClean="0"/>
              <a:t>NotePad</a:t>
            </a:r>
            <a:r>
              <a:rPr lang="en-GB" dirty="0" smtClean="0"/>
              <a:t>, locate the </a:t>
            </a:r>
            <a:r>
              <a:rPr lang="en-GB" dirty="0" err="1" smtClean="0"/>
              <a:t>SupportedCultures</a:t>
            </a:r>
            <a:r>
              <a:rPr lang="en-GB" dirty="0" smtClean="0"/>
              <a:t> element and set it to </a:t>
            </a:r>
            <a:r>
              <a:rPr lang="en-GB" dirty="0" err="1" smtClean="0"/>
              <a:t>fr</a:t>
            </a:r>
            <a:r>
              <a:rPr lang="en-GB" dirty="0" smtClean="0"/>
              <a:t>-FR</a:t>
            </a:r>
          </a:p>
        </p:txBody>
      </p:sp>
      <p:sp>
        <p:nvSpPr>
          <p:cNvPr id="8" name="Rectangle 7"/>
          <p:cNvSpPr>
            <a:spLocks noChangeArrowheads="1"/>
          </p:cNvSpPr>
          <p:nvPr/>
        </p:nvSpPr>
        <p:spPr bwMode="auto">
          <a:xfrm>
            <a:off x="250824" y="5143512"/>
            <a:ext cx="8678893" cy="728655"/>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a:t>
            </a:r>
            <a:r>
              <a:rPr lang="en-GB" sz="1800" dirty="0" err="1" smtClean="0">
                <a:effectLst>
                  <a:outerShdw blurRad="38100" dist="38100" dir="2700000" algn="tl">
                    <a:srgbClr val="000000"/>
                  </a:outerShdw>
                </a:effectLst>
                <a:latin typeface="Lucida Console" pitchFamily="49" charset="0"/>
              </a:rPr>
              <a:t>SupportedCultures</a:t>
            </a:r>
            <a:r>
              <a:rPr lang="en-GB" sz="1800" dirty="0" smtClean="0">
                <a:effectLst>
                  <a:outerShdw blurRad="38100" dist="38100" dir="2700000" algn="tl">
                    <a:srgbClr val="000000"/>
                  </a:outerShdw>
                </a:effectLst>
                <a:latin typeface="Lucida Console" pitchFamily="49" charset="0"/>
              </a:rPr>
              <a:t>&gt;</a:t>
            </a:r>
            <a:r>
              <a:rPr lang="en-GB" sz="1800" dirty="0" err="1" smtClean="0">
                <a:effectLst>
                  <a:outerShdw blurRad="38100" dist="38100" dir="2700000" algn="tl">
                    <a:srgbClr val="000000"/>
                  </a:outerShdw>
                </a:effectLst>
                <a:latin typeface="Lucida Console" pitchFamily="49" charset="0"/>
              </a:rPr>
              <a:t>fr</a:t>
            </a:r>
            <a:r>
              <a:rPr lang="en-GB" sz="1800" dirty="0" smtClean="0">
                <a:effectLst>
                  <a:outerShdw blurRad="38100" dist="38100" dir="2700000" algn="tl">
                    <a:srgbClr val="000000"/>
                  </a:outerShdw>
                </a:effectLst>
                <a:latin typeface="Lucida Console" pitchFamily="49" charset="0"/>
              </a:rPr>
              <a:t>-FR&lt;/</a:t>
            </a:r>
            <a:r>
              <a:rPr lang="en-GB" sz="1800" dirty="0" err="1" smtClean="0">
                <a:effectLst>
                  <a:outerShdw blurRad="38100" dist="38100" dir="2700000" algn="tl">
                    <a:srgbClr val="000000"/>
                  </a:outerShdw>
                </a:effectLst>
                <a:latin typeface="Lucida Console" pitchFamily="49" charset="0"/>
              </a:rPr>
              <a:t>SupportedCultures</a:t>
            </a:r>
            <a:r>
              <a:rPr lang="en-GB" sz="1800" dirty="0" smtClean="0">
                <a:effectLst>
                  <a:outerShdw blurRad="38100" dist="38100" dir="2700000" algn="tl">
                    <a:srgbClr val="000000"/>
                  </a:outerShdw>
                </a:effectLst>
                <a:latin typeface="Lucida Console" pitchFamily="49" charset="0"/>
              </a:rPr>
              <a:t>&gt;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57166"/>
            <a:ext cx="7772400" cy="1143000"/>
          </a:xfrm>
        </p:spPr>
        <p:txBody>
          <a:bodyPr/>
          <a:lstStyle/>
          <a:p>
            <a:r>
              <a:rPr lang="en-US" dirty="0" smtClean="0"/>
              <a:t>Localizing </a:t>
            </a:r>
            <a:r>
              <a:rPr lang="en-US" dirty="0" err="1" smtClean="0"/>
              <a:t>Silverlight</a:t>
            </a:r>
            <a:r>
              <a:rPr lang="en-US" dirty="0" smtClean="0"/>
              <a:t> Using .</a:t>
            </a:r>
            <a:r>
              <a:rPr lang="en-US" dirty="0" err="1" smtClean="0"/>
              <a:t>resx</a:t>
            </a:r>
            <a:r>
              <a:rPr lang="en-US" dirty="0" smtClean="0"/>
              <a:t> Files (continued)</a:t>
            </a:r>
            <a:endParaRPr lang="en-US" dirty="0">
              <a:solidFill>
                <a:schemeClr val="tx1">
                  <a:lumMod val="65000"/>
                </a:schemeClr>
              </a:solidFill>
            </a:endParaRPr>
          </a:p>
        </p:txBody>
      </p:sp>
      <p:sp>
        <p:nvSpPr>
          <p:cNvPr id="3" name="Text Placeholder 2"/>
          <p:cNvSpPr>
            <a:spLocks noGrp="1"/>
          </p:cNvSpPr>
          <p:nvPr>
            <p:ph idx="1"/>
          </p:nvPr>
        </p:nvSpPr>
        <p:spPr>
          <a:xfrm>
            <a:off x="381000" y="1412877"/>
            <a:ext cx="8458200" cy="1666097"/>
          </a:xfrm>
        </p:spPr>
        <p:txBody>
          <a:bodyPr/>
          <a:lstStyle/>
          <a:p>
            <a:endParaRPr lang="en-US" dirty="0" smtClean="0"/>
          </a:p>
          <a:p>
            <a:r>
              <a:rPr lang="en-GB" dirty="0" smtClean="0"/>
              <a:t>Open SilverlightApplication1TestPage.aspx and add </a:t>
            </a:r>
            <a:r>
              <a:rPr lang="en-GB" dirty="0" err="1" smtClean="0"/>
              <a:t>InitParameters</a:t>
            </a:r>
            <a:r>
              <a:rPr lang="en-GB" dirty="0" smtClean="0"/>
              <a:t> to the </a:t>
            </a:r>
            <a:r>
              <a:rPr lang="en-GB" dirty="0" err="1" smtClean="0"/>
              <a:t>Silverlight</a:t>
            </a:r>
            <a:r>
              <a:rPr lang="en-GB" dirty="0" smtClean="0"/>
              <a:t> control</a:t>
            </a:r>
          </a:p>
        </p:txBody>
      </p:sp>
      <p:sp>
        <p:nvSpPr>
          <p:cNvPr id="8" name="Rectangle 7"/>
          <p:cNvSpPr>
            <a:spLocks noChangeArrowheads="1"/>
          </p:cNvSpPr>
          <p:nvPr/>
        </p:nvSpPr>
        <p:spPr bwMode="auto">
          <a:xfrm>
            <a:off x="250824" y="2928934"/>
            <a:ext cx="8678893" cy="1500198"/>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&lt;</a:t>
            </a:r>
            <a:r>
              <a:rPr lang="en-GB" sz="1800" dirty="0" err="1" smtClean="0">
                <a:effectLst>
                  <a:outerShdw blurRad="38100" dist="38100" dir="2700000" algn="tl">
                    <a:srgbClr val="000000"/>
                  </a:outerShdw>
                </a:effectLst>
                <a:latin typeface="Lucida Console" pitchFamily="49" charset="0"/>
              </a:rPr>
              <a:t>asp:Silverlight</a:t>
            </a:r>
            <a:r>
              <a:rPr lang="en-GB" sz="1800" dirty="0" smtClean="0">
                <a:effectLst>
                  <a:outerShdw blurRad="38100" dist="38100" dir="2700000" algn="tl">
                    <a:srgbClr val="000000"/>
                  </a:outerShdw>
                </a:effectLst>
                <a:latin typeface="Lucida Console" pitchFamily="49" charset="0"/>
              </a:rPr>
              <a:t> ID="Xaml1" </a:t>
            </a:r>
            <a:r>
              <a:rPr lang="en-GB" sz="1800" dirty="0" err="1" smtClean="0">
                <a:effectLst>
                  <a:outerShdw blurRad="38100" dist="38100" dir="2700000" algn="tl">
                    <a:srgbClr val="000000"/>
                  </a:outerShdw>
                </a:effectLst>
                <a:latin typeface="Lucida Console" pitchFamily="49" charset="0"/>
              </a:rPr>
              <a:t>runat</a:t>
            </a:r>
            <a:r>
              <a:rPr lang="en-GB" sz="1800" dirty="0" smtClean="0">
                <a:effectLst>
                  <a:outerShdw blurRad="38100" dist="38100" dir="2700000" algn="tl">
                    <a:srgbClr val="000000"/>
                  </a:outerShdw>
                </a:effectLst>
                <a:latin typeface="Lucida Console" pitchFamily="49" charset="0"/>
              </a:rPr>
              <a:t>="server" Source="~/</a:t>
            </a:r>
            <a:r>
              <a:rPr lang="en-GB" sz="1800" dirty="0" err="1" smtClean="0">
                <a:effectLst>
                  <a:outerShdw blurRad="38100" dist="38100" dir="2700000" algn="tl">
                    <a:srgbClr val="000000"/>
                  </a:outerShdw>
                </a:effectLst>
                <a:latin typeface="Lucida Console" pitchFamily="49" charset="0"/>
              </a:rPr>
              <a:t>ClientBin</a:t>
            </a:r>
            <a:r>
              <a:rPr lang="en-GB" sz="1800" dirty="0" smtClean="0">
                <a:effectLst>
                  <a:outerShdw blurRad="38100" dist="38100" dir="2700000" algn="tl">
                    <a:srgbClr val="000000"/>
                  </a:outerShdw>
                </a:effectLst>
                <a:latin typeface="Lucida Console" pitchFamily="49" charset="0"/>
              </a:rPr>
              <a:t>/SilverlightApplication1.xap" </a:t>
            </a:r>
            <a:r>
              <a:rPr lang="en-GB" sz="1800" dirty="0" err="1" smtClean="0">
                <a:effectLst>
                  <a:outerShdw blurRad="38100" dist="38100" dir="2700000" algn="tl">
                    <a:srgbClr val="000000"/>
                  </a:outerShdw>
                </a:effectLst>
                <a:latin typeface="Lucida Console" pitchFamily="49" charset="0"/>
              </a:rPr>
              <a:t>MinimumVersion</a:t>
            </a:r>
            <a:r>
              <a:rPr lang="en-GB" sz="1800" dirty="0" smtClean="0">
                <a:effectLst>
                  <a:outerShdw blurRad="38100" dist="38100" dir="2700000" algn="tl">
                    <a:srgbClr val="000000"/>
                  </a:outerShdw>
                </a:effectLst>
                <a:latin typeface="Lucida Console" pitchFamily="49" charset="0"/>
              </a:rPr>
              <a:t>="2.0.31005.0" Width="100%" Height="100%" </a:t>
            </a:r>
            <a:r>
              <a:rPr lang="en-GB" sz="1800" dirty="0" err="1" smtClean="0">
                <a:effectLst>
                  <a:outerShdw blurRad="38100" dist="38100" dir="2700000" algn="tl">
                    <a:srgbClr val="000000"/>
                  </a:outerShdw>
                </a:effectLst>
                <a:latin typeface="Lucida Console" pitchFamily="49" charset="0"/>
              </a:rPr>
              <a:t>InitParameters</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UICulture</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fr</a:t>
            </a:r>
            <a:r>
              <a:rPr lang="en-GB" sz="1800" dirty="0" smtClean="0">
                <a:effectLst>
                  <a:outerShdw blurRad="38100" dist="38100" dir="2700000" algn="tl">
                    <a:srgbClr val="000000"/>
                  </a:outerShdw>
                </a:effectLst>
                <a:latin typeface="Lucida Console" pitchFamily="49" charset="0"/>
              </a:rPr>
              <a:t>-FR" /&gt;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357166"/>
            <a:ext cx="7772400" cy="1143000"/>
          </a:xfrm>
        </p:spPr>
        <p:txBody>
          <a:bodyPr/>
          <a:lstStyle/>
          <a:p>
            <a:r>
              <a:rPr lang="en-US" dirty="0" smtClean="0"/>
              <a:t>Localizing </a:t>
            </a:r>
            <a:r>
              <a:rPr lang="en-US" dirty="0" err="1" smtClean="0"/>
              <a:t>Silverlight</a:t>
            </a:r>
            <a:r>
              <a:rPr lang="en-US" dirty="0" smtClean="0"/>
              <a:t> Using .</a:t>
            </a:r>
            <a:r>
              <a:rPr lang="en-US" dirty="0" err="1" smtClean="0"/>
              <a:t>resx</a:t>
            </a:r>
            <a:r>
              <a:rPr lang="en-US" dirty="0" smtClean="0"/>
              <a:t> Files (continued)</a:t>
            </a:r>
            <a:endParaRPr lang="en-US" dirty="0">
              <a:solidFill>
                <a:schemeClr val="tx1">
                  <a:lumMod val="65000"/>
                </a:schemeClr>
              </a:solidFill>
            </a:endParaRPr>
          </a:p>
        </p:txBody>
      </p:sp>
      <p:sp>
        <p:nvSpPr>
          <p:cNvPr id="3" name="Text Placeholder 2"/>
          <p:cNvSpPr>
            <a:spLocks noGrp="1"/>
          </p:cNvSpPr>
          <p:nvPr>
            <p:ph idx="1"/>
          </p:nvPr>
        </p:nvSpPr>
        <p:spPr>
          <a:xfrm>
            <a:off x="381000" y="1412876"/>
            <a:ext cx="8458200" cy="4940840"/>
          </a:xfrm>
        </p:spPr>
        <p:txBody>
          <a:bodyPr/>
          <a:lstStyle/>
          <a:p>
            <a:endParaRPr lang="en-US" dirty="0" smtClean="0"/>
          </a:p>
          <a:p>
            <a:r>
              <a:rPr lang="en-GB" dirty="0" smtClean="0"/>
              <a:t>In </a:t>
            </a:r>
            <a:r>
              <a:rPr lang="en-GB" dirty="0" err="1" smtClean="0"/>
              <a:t>App.xaml.cs</a:t>
            </a:r>
            <a:r>
              <a:rPr lang="en-GB" dirty="0" smtClean="0"/>
              <a:t> change the </a:t>
            </a:r>
            <a:r>
              <a:rPr lang="en-GB" dirty="0" err="1" smtClean="0"/>
              <a:t>Application_Startup</a:t>
            </a:r>
            <a:r>
              <a:rPr lang="en-GB" dirty="0" smtClean="0"/>
              <a:t> method</a:t>
            </a:r>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Run the application</a:t>
            </a:r>
          </a:p>
        </p:txBody>
      </p:sp>
      <p:sp>
        <p:nvSpPr>
          <p:cNvPr id="8" name="Rectangle 7"/>
          <p:cNvSpPr>
            <a:spLocks noChangeArrowheads="1"/>
          </p:cNvSpPr>
          <p:nvPr/>
        </p:nvSpPr>
        <p:spPr bwMode="auto">
          <a:xfrm>
            <a:off x="250824" y="2928934"/>
            <a:ext cx="8750332" cy="2928958"/>
          </a:xfrm>
          <a:prstGeom prst="rect">
            <a:avLst/>
          </a:prstGeom>
          <a:gradFill rotWithShape="0">
            <a:gsLst>
              <a:gs pos="0">
                <a:schemeClr val="folHlink">
                  <a:gamma/>
                  <a:shade val="54118"/>
                  <a:invGamma/>
                  <a:alpha val="70000"/>
                </a:schemeClr>
              </a:gs>
              <a:gs pos="50000">
                <a:schemeClr val="folHlink">
                  <a:alpha val="70000"/>
                </a:schemeClr>
              </a:gs>
              <a:gs pos="100000">
                <a:schemeClr val="folHlink">
                  <a:gamma/>
                  <a:shade val="54118"/>
                  <a:invGamma/>
                  <a:alpha val="70000"/>
                </a:schemeClr>
              </a:gs>
            </a:gsLst>
            <a:lin ang="2700000" scaled="1"/>
          </a:gradFill>
          <a:ln w="12700">
            <a:solidFill>
              <a:schemeClr val="folHlink"/>
            </a:solidFill>
            <a:miter lim="800000"/>
            <a:headEnd type="none" w="sm" len="sm"/>
            <a:tailEnd type="none" w="sm" len="sm"/>
          </a:ln>
          <a:effectLst/>
        </p:spPr>
        <p:txBody>
          <a:bodyPr anchor="ctr"/>
          <a:lstStyle/>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private void </a:t>
            </a:r>
            <a:r>
              <a:rPr lang="en-GB" sz="1800" dirty="0" err="1" smtClean="0">
                <a:effectLst>
                  <a:outerShdw blurRad="38100" dist="38100" dir="2700000" algn="tl">
                    <a:srgbClr val="000000"/>
                  </a:outerShdw>
                </a:effectLst>
                <a:latin typeface="Lucida Console" pitchFamily="49" charset="0"/>
              </a:rPr>
              <a:t>Application_Startup</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object sender, </a:t>
            </a:r>
            <a:r>
              <a:rPr lang="en-GB" sz="1800" dirty="0" err="1" smtClean="0">
                <a:effectLst>
                  <a:outerShdw blurRad="38100" dist="38100" dir="2700000" algn="tl">
                    <a:srgbClr val="000000"/>
                  </a:outerShdw>
                </a:effectLst>
                <a:latin typeface="Lucida Console" pitchFamily="49" charset="0"/>
              </a:rPr>
              <a:t>StartupEventArgs</a:t>
            </a:r>
            <a:r>
              <a:rPr lang="en-GB" sz="1800" dirty="0" smtClean="0">
                <a:effectLst>
                  <a:outerShdw blurRad="38100" dist="38100" dir="2700000" algn="tl">
                    <a:srgbClr val="000000"/>
                  </a:outerShdw>
                </a:effectLst>
                <a:latin typeface="Lucida Console" pitchFamily="49" charset="0"/>
              </a:rPr>
              <a:t> 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string </a:t>
            </a:r>
            <a:r>
              <a:rPr lang="en-GB" sz="1800" dirty="0" err="1" smtClean="0">
                <a:effectLst>
                  <a:outerShdw blurRad="38100" dist="38100" dir="2700000" algn="tl">
                    <a:srgbClr val="000000"/>
                  </a:outerShdw>
                </a:effectLst>
                <a:latin typeface="Lucida Console" pitchFamily="49" charset="0"/>
              </a:rPr>
              <a:t>cultureName</a:t>
            </a:r>
            <a:r>
              <a:rPr lang="en-GB" sz="1800" dirty="0" smtClean="0">
                <a:effectLst>
                  <a:outerShdw blurRad="38100" dist="38100" dir="2700000" algn="tl">
                    <a:srgbClr val="000000"/>
                  </a:outerShdw>
                </a:effectLst>
                <a:latin typeface="Lucida Console" pitchFamily="49" charset="0"/>
              </a:rPr>
              <a:t> = </a:t>
            </a:r>
            <a:r>
              <a:rPr lang="en-GB" sz="1800" dirty="0" err="1" smtClean="0">
                <a:effectLst>
                  <a:outerShdw blurRad="38100" dist="38100" dir="2700000" algn="tl">
                    <a:srgbClr val="000000"/>
                  </a:outerShdw>
                </a:effectLst>
                <a:latin typeface="Lucida Console" pitchFamily="49" charset="0"/>
              </a:rPr>
              <a:t>e.InitParams</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UICulture</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ToString</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if (! </a:t>
            </a:r>
            <a:r>
              <a:rPr lang="en-GB" sz="1800" dirty="0" err="1" smtClean="0">
                <a:effectLst>
                  <a:outerShdw blurRad="38100" dist="38100" dir="2700000" algn="tl">
                    <a:srgbClr val="000000"/>
                  </a:outerShdw>
                </a:effectLst>
                <a:latin typeface="Lucida Console" pitchFamily="49" charset="0"/>
              </a:rPr>
              <a:t>String.IsNullOrEmpty</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cultureName</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Thread.CurrentThread.CurrentUICulture</a:t>
            </a:r>
            <a:r>
              <a:rPr lang="en-GB" sz="1800" dirty="0" smtClean="0">
                <a:effectLst>
                  <a:outerShdw blurRad="38100" dist="38100" dir="2700000" algn="tl">
                    <a:srgbClr val="000000"/>
                  </a:outerShdw>
                </a:effectLst>
                <a:latin typeface="Lucida Console" pitchFamily="49" charset="0"/>
              </a:rPr>
              <a:t> =</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new </a:t>
            </a:r>
            <a:r>
              <a:rPr lang="en-GB" sz="1800" dirty="0" err="1" smtClean="0">
                <a:effectLst>
                  <a:outerShdw blurRad="38100" dist="38100" dir="2700000" algn="tl">
                    <a:srgbClr val="000000"/>
                  </a:outerShdw>
                </a:effectLst>
                <a:latin typeface="Lucida Console" pitchFamily="49" charset="0"/>
              </a:rPr>
              <a:t>CultureInfo</a:t>
            </a:r>
            <a:r>
              <a:rPr lang="en-GB" sz="1800" dirty="0" smtClean="0">
                <a:effectLst>
                  <a:outerShdw blurRad="38100" dist="38100" dir="2700000" algn="tl">
                    <a:srgbClr val="000000"/>
                  </a:outerShdw>
                </a:effectLst>
                <a:latin typeface="Lucida Console" pitchFamily="49" charset="0"/>
              </a:rPr>
              <a:t>(</a:t>
            </a:r>
            <a:r>
              <a:rPr lang="en-GB" sz="1800" dirty="0" err="1" smtClean="0">
                <a:effectLst>
                  <a:outerShdw blurRad="38100" dist="38100" dir="2700000" algn="tl">
                    <a:srgbClr val="000000"/>
                  </a:outerShdw>
                </a:effectLst>
                <a:latin typeface="Lucida Console" pitchFamily="49" charset="0"/>
              </a:rPr>
              <a:t>cultureName</a:t>
            </a:r>
            <a:r>
              <a:rPr lang="en-GB" sz="1800" dirty="0" smtClean="0">
                <a:effectLst>
                  <a:outerShdw blurRad="38100" dist="38100" dir="2700000" algn="tl">
                    <a:srgbClr val="000000"/>
                  </a:outerShdw>
                </a:effectLst>
                <a:latin typeface="Lucida Console" pitchFamily="49" charset="0"/>
              </a:rPr>
              <a:t>);</a:t>
            </a:r>
          </a:p>
          <a:p>
            <a:pPr>
              <a:lnSpc>
                <a:spcPct val="85000"/>
              </a:lnSpc>
              <a:spcBef>
                <a:spcPct val="20000"/>
              </a:spcBef>
            </a:pPr>
            <a:endParaRPr lang="en-GB" sz="1800" dirty="0" smtClean="0">
              <a:effectLst>
                <a:outerShdw blurRad="38100" dist="38100" dir="2700000" algn="tl">
                  <a:srgbClr val="000000"/>
                </a:outerShdw>
              </a:effectLst>
              <a:latin typeface="Lucida Console" pitchFamily="49" charset="0"/>
            </a:endParaRP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    </a:t>
            </a:r>
            <a:r>
              <a:rPr lang="en-GB" sz="1800" dirty="0" err="1" smtClean="0">
                <a:effectLst>
                  <a:outerShdw blurRad="38100" dist="38100" dir="2700000" algn="tl">
                    <a:srgbClr val="000000"/>
                  </a:outerShdw>
                </a:effectLst>
                <a:latin typeface="Lucida Console" pitchFamily="49" charset="0"/>
              </a:rPr>
              <a:t>this.RootVisual</a:t>
            </a:r>
            <a:r>
              <a:rPr lang="en-GB" sz="1800" dirty="0" smtClean="0">
                <a:effectLst>
                  <a:outerShdw blurRad="38100" dist="38100" dir="2700000" algn="tl">
                    <a:srgbClr val="000000"/>
                  </a:outerShdw>
                </a:effectLst>
                <a:latin typeface="Lucida Console" pitchFamily="49" charset="0"/>
              </a:rPr>
              <a:t> = new Page();</a:t>
            </a:r>
          </a:p>
          <a:p>
            <a:pPr>
              <a:lnSpc>
                <a:spcPct val="85000"/>
              </a:lnSpc>
              <a:spcBef>
                <a:spcPct val="20000"/>
              </a:spcBef>
            </a:pPr>
            <a:r>
              <a:rPr lang="en-GB" sz="1800" dirty="0" smtClean="0">
                <a:effectLst>
                  <a:outerShdw blurRad="38100" dist="38100" dir="2700000" algn="tl">
                    <a:srgbClr val="000000"/>
                  </a:outerShdw>
                </a:effectLst>
                <a:latin typeface="Lucida Console" pitchFamily="49" charset="0"/>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GB" dirty="0" smtClean="0"/>
              <a:t>Solutions To The Internal Constructor</a:t>
            </a:r>
            <a:endParaRPr lang="en-GB" dirty="0"/>
          </a:p>
        </p:txBody>
      </p:sp>
      <p:sp>
        <p:nvSpPr>
          <p:cNvPr id="3" name="Content Placeholder 2"/>
          <p:cNvSpPr>
            <a:spLocks noGrp="1"/>
          </p:cNvSpPr>
          <p:nvPr>
            <p:ph idx="1"/>
          </p:nvPr>
        </p:nvSpPr>
        <p:spPr>
          <a:xfrm>
            <a:off x="457200" y="2000240"/>
            <a:ext cx="8229600" cy="4309120"/>
          </a:xfrm>
        </p:spPr>
        <p:txBody>
          <a:bodyPr/>
          <a:lstStyle/>
          <a:p>
            <a:r>
              <a:rPr lang="en-GB" dirty="0" smtClean="0"/>
              <a:t>1. Use a different Strongly Typed Resource Class code generator</a:t>
            </a:r>
          </a:p>
          <a:p>
            <a:pPr lvl="1"/>
            <a:r>
              <a:rPr lang="en-GB" dirty="0" err="1" smtClean="0"/>
              <a:t>PublicResourceCodeGenerator</a:t>
            </a:r>
            <a:endParaRPr lang="en-GB" dirty="0" smtClean="0"/>
          </a:p>
          <a:p>
            <a:pPr lvl="2"/>
            <a:r>
              <a:rPr lang="en-GB" dirty="0" smtClean="0"/>
              <a:t>http://www.dotneti18n.com/Downloads/ResourceProviderCodeGenerators.zip</a:t>
            </a:r>
          </a:p>
          <a:p>
            <a:pPr lvl="1"/>
            <a:r>
              <a:rPr lang="en-GB" dirty="0" err="1" smtClean="0"/>
              <a:t>ResXFileCodeGeneratorEx</a:t>
            </a:r>
            <a:endParaRPr lang="en-GB" dirty="0" smtClean="0"/>
          </a:p>
          <a:p>
            <a:pPr lvl="2"/>
            <a:r>
              <a:rPr lang="en-GB" dirty="0" smtClean="0"/>
              <a:t>http://dmytro.kryvko.googlepages.com</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6258</TotalTime>
  <Pages>17</Pages>
  <Words>2609</Words>
  <Application>Microsoft Office PowerPoint</Application>
  <PresentationFormat>On-screen Show (4:3)</PresentationFormat>
  <Paragraphs>424</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Slide 1</vt:lpstr>
      <vt:lpstr>About…</vt:lpstr>
      <vt:lpstr>Agenda </vt:lpstr>
      <vt:lpstr>Localizing Silverlight Using .resx Files</vt:lpstr>
      <vt:lpstr>Localizing Silverlight Using .resx Files (continued)</vt:lpstr>
      <vt:lpstr>Localizing Silverlight Using .resx Files (continued)</vt:lpstr>
      <vt:lpstr>Localizing Silverlight Using .resx Files (continued)</vt:lpstr>
      <vt:lpstr>Localizing Silverlight Using .resx Files (continued)</vt:lpstr>
      <vt:lpstr>Solutions To The Internal Constructor</vt:lpstr>
      <vt:lpstr>Solutions To The Internal Constructor (continued)</vt:lpstr>
      <vt:lpstr>Setting The Silverlight Culture From ASP.NET</vt:lpstr>
      <vt:lpstr>Setting The Silverlight Culture From ASP.NET (continued)</vt:lpstr>
      <vt:lpstr>Download On Demand Creating The Resource XAP File Manually</vt:lpstr>
      <vt:lpstr>Download On Demand Creating The Resource Xap File Automatically</vt:lpstr>
      <vt:lpstr>Download On Demand Changing The Silverlight Application</vt:lpstr>
      <vt:lpstr>Download On Demand Changing The Silverlight Application</vt:lpstr>
      <vt:lpstr>Download On Demand XapResourceLoader Class</vt:lpstr>
      <vt:lpstr>Download On Demand XapResourceLoader Class</vt:lpstr>
      <vt:lpstr>Download On Demand XapResourceLoader Class</vt:lpstr>
      <vt:lpstr>Silverlight Installation User Experience</vt:lpstr>
      <vt:lpstr>Silverlight Installation User Experience (continued)</vt:lpstr>
      <vt:lpstr>Silverlight Installation Testing Tip</vt:lpstr>
      <vt:lpstr>Silverlight Runtime Culture Support</vt:lpstr>
      <vt:lpstr>Silverlight Configuration Dialog</vt:lpstr>
      <vt:lpstr>Silverlight Message &amp; File Dialogs (MessageBox, OpenFileDialog, SaveFileDialog)</vt:lpstr>
      <vt:lpstr>Silverlight Globalized Controls</vt:lpstr>
      <vt:lpstr>Localization And Globalization Sources Summary</vt:lpstr>
      <vt:lpstr>Silverlight Fonts</vt:lpstr>
      <vt:lpstr>Font Fallback</vt:lpstr>
      <vt:lpstr>Silverlight Default Font</vt:lpstr>
      <vt:lpstr>Using Non-Silverlight Fonts</vt:lpstr>
      <vt:lpstr>Downloading Fonts Asynchronously</vt:lpstr>
      <vt:lpstr>Downloading Fonts Asynchronously (continued)</vt:lpstr>
      <vt:lpstr>Font Subsetting</vt:lpstr>
      <vt:lpstr>Font Subsetting (continued)</vt:lpstr>
      <vt:lpstr>Font Subsetting MSBuild Tasks</vt:lpstr>
      <vt:lpstr>Silverlight Globalization Namespace</vt:lpstr>
      <vt:lpstr>Custom Cultures</vt:lpstr>
      <vt:lpstr>Right To Left Support</vt:lpstr>
      <vt:lpstr>Silverlight 2.0 Hebrew &amp; Arabic Language Support</vt:lpstr>
      <vt:lpstr>Other WPF I18N Features Not Available In Silverlight</vt:lpstr>
      <vt:lpstr>Silverlight On Windows vs. Silverlight On Mac OS X</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Achive World(-Ready) Domination In Silverlight</dc:title>
  <dc:creator>Guy Smith-Ferrier</dc:creator>
  <cp:lastModifiedBy>Guy Smith-Ferrier</cp:lastModifiedBy>
  <cp:revision>1479</cp:revision>
  <cp:lastPrinted>1996-11-06T08:37:52Z</cp:lastPrinted>
  <dcterms:created xsi:type="dcterms:W3CDTF">1995-11-09T00:12:46Z</dcterms:created>
  <dcterms:modified xsi:type="dcterms:W3CDTF">2009-06-18T16:56:44Z</dcterms:modified>
</cp:coreProperties>
</file>